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0" r:id="rId21"/>
    <p:sldId id="277" r:id="rId22"/>
    <p:sldId id="278"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018"/>
  </p:normalViewPr>
  <p:slideViewPr>
    <p:cSldViewPr snapToGrid="0" snapToObjects="1">
      <p:cViewPr varScale="1">
        <p:scale>
          <a:sx n="90" d="100"/>
          <a:sy n="90" d="100"/>
        </p:scale>
        <p:origin x="232"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3AF79-A6FF-3547-BA99-45B367B0093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D022453-00E8-AF45-8484-F3C66328D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98CFE36-9ECE-6B4A-9772-95EC3C8FC706}"/>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5" name="Fußzeilenplatzhalter 4">
            <a:extLst>
              <a:ext uri="{FF2B5EF4-FFF2-40B4-BE49-F238E27FC236}">
                <a16:creationId xmlns:a16="http://schemas.microsoft.com/office/drawing/2014/main" id="{81D73BE7-F2B4-1245-AB53-22BB1BF1E7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CA186E-A164-8C40-A166-7C889A1CBFC7}"/>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300899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EEF85-CBC9-3B4A-9CB4-E7739181B6A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F7AB4D2-4A70-1944-A951-053E216F1A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392E42-C4C3-8349-B08B-8A41893997BC}"/>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5" name="Fußzeilenplatzhalter 4">
            <a:extLst>
              <a:ext uri="{FF2B5EF4-FFF2-40B4-BE49-F238E27FC236}">
                <a16:creationId xmlns:a16="http://schemas.microsoft.com/office/drawing/2014/main" id="{513753F3-DD5C-9D45-B0D0-0EBA83228FE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5832BE-15E5-8146-A448-6CC0F15D4491}"/>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304332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5B2BD6A-590A-AA41-B213-FE034502B39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1ECADAD-5469-904E-83F9-CB01634210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3D0EC6-81BE-854B-996B-2484C8AA43F0}"/>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5" name="Fußzeilenplatzhalter 4">
            <a:extLst>
              <a:ext uri="{FF2B5EF4-FFF2-40B4-BE49-F238E27FC236}">
                <a16:creationId xmlns:a16="http://schemas.microsoft.com/office/drawing/2014/main" id="{DCECED88-F33B-0E4B-AE6A-6D0CD18A1D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586D915-55BA-8748-9615-BB7E639673D2}"/>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342775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B4069-7D47-1E40-A256-DB8FF48ED84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DCBC63-E0D1-244E-BDFA-3D84E034319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360B5FD-A0C7-AA44-BDB9-C54E74C39F17}"/>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5" name="Fußzeilenplatzhalter 4">
            <a:extLst>
              <a:ext uri="{FF2B5EF4-FFF2-40B4-BE49-F238E27FC236}">
                <a16:creationId xmlns:a16="http://schemas.microsoft.com/office/drawing/2014/main" id="{953DE014-0E05-E244-ACF8-3959C1D4F26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DFCA63-C8F1-7747-83EA-2B69A3D2E364}"/>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4207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44C76-D171-2841-965A-3A921F17D51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5F5CA1D-EAAA-0943-8ADE-19C2CB1F2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087C644-6C8E-9241-9E45-119A89B95EEE}"/>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5" name="Fußzeilenplatzhalter 4">
            <a:extLst>
              <a:ext uri="{FF2B5EF4-FFF2-40B4-BE49-F238E27FC236}">
                <a16:creationId xmlns:a16="http://schemas.microsoft.com/office/drawing/2014/main" id="{B22743E3-B562-674F-A366-F0A7DCB36E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D56867C-9C70-1C40-B838-DC10213F7514}"/>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3422503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1E819-F198-3746-9C00-B04D5572E85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974E9D4-F931-C642-BF54-26FBF7EFA3B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30F85F9-4E38-CA4E-9CE9-C756CF2A8CA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91A2961-E427-E14E-A31B-6B0D0F2AA159}"/>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6" name="Fußzeilenplatzhalter 5">
            <a:extLst>
              <a:ext uri="{FF2B5EF4-FFF2-40B4-BE49-F238E27FC236}">
                <a16:creationId xmlns:a16="http://schemas.microsoft.com/office/drawing/2014/main" id="{E55724D9-6129-4645-BFDE-10E701966A3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9D07C0-7A08-3F49-8965-00F8B839B5B1}"/>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82883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C2E46-24F6-FD4C-AF1E-9B8C39780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10323AA-4F68-4444-B327-1B46EC2C2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67B126-3EC0-7843-A9C3-126A7F2D9F7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E97F36E-5B39-1246-8DCD-9E68A6E51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FE8334-7E5E-054A-A950-8B4AE017CC1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A7EF00A-1BEA-584B-ADDB-55B59487D767}"/>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8" name="Fußzeilenplatzhalter 7">
            <a:extLst>
              <a:ext uri="{FF2B5EF4-FFF2-40B4-BE49-F238E27FC236}">
                <a16:creationId xmlns:a16="http://schemas.microsoft.com/office/drawing/2014/main" id="{2DC08D08-4C76-B34D-B4DC-9C3D9C9CBA4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C10956-7A52-AC48-AE7D-7CFBC695E5E7}"/>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168533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E9F98-2685-E04F-B0D3-199B1561395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1DAA861-1EEA-8947-87A5-64A5B62D6BDC}"/>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4" name="Fußzeilenplatzhalter 3">
            <a:extLst>
              <a:ext uri="{FF2B5EF4-FFF2-40B4-BE49-F238E27FC236}">
                <a16:creationId xmlns:a16="http://schemas.microsoft.com/office/drawing/2014/main" id="{7997CED2-8029-8044-A028-A3108D2C67E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DDD59BD-A71C-5D4E-8DBD-4FA0E6DDB81D}"/>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312791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4DB8689-8365-7D4B-9B55-63F8EFCDDFB0}"/>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3" name="Fußzeilenplatzhalter 2">
            <a:extLst>
              <a:ext uri="{FF2B5EF4-FFF2-40B4-BE49-F238E27FC236}">
                <a16:creationId xmlns:a16="http://schemas.microsoft.com/office/drawing/2014/main" id="{077D3ECA-FDD8-6148-B28B-DD38F945416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3D2EE5B-7CEA-7944-842D-200BCAE6DCB8}"/>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300177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A39A5B-E321-924F-987E-D19E7EF0166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B5927DC-5702-8349-B72D-579593EEF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9DBD56E-F723-A44B-B9B2-BC4A2DDE3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D8EEE9C-A3CC-364E-AB1D-EC8EA0A83534}"/>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6" name="Fußzeilenplatzhalter 5">
            <a:extLst>
              <a:ext uri="{FF2B5EF4-FFF2-40B4-BE49-F238E27FC236}">
                <a16:creationId xmlns:a16="http://schemas.microsoft.com/office/drawing/2014/main" id="{00BA768A-0DED-2140-BB54-19D03AB9927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A02FE10-BD03-1045-927D-3424DBBDED8C}"/>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146841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BBF9F-44B9-F145-AC4E-AAF65E6A385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FDBC38B-E841-7949-BC2F-F585EFDB7D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DAA28E8-94E0-244C-A33B-B8F0E660B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89C22F3-ECE2-AA4F-ABE7-1BA906DD3754}"/>
              </a:ext>
            </a:extLst>
          </p:cNvPr>
          <p:cNvSpPr>
            <a:spLocks noGrp="1"/>
          </p:cNvSpPr>
          <p:nvPr>
            <p:ph type="dt" sz="half" idx="10"/>
          </p:nvPr>
        </p:nvSpPr>
        <p:spPr/>
        <p:txBody>
          <a:bodyPr/>
          <a:lstStyle/>
          <a:p>
            <a:fld id="{D86FE0C4-0A55-F24D-ACA8-F523C7D9C732}" type="datetimeFigureOut">
              <a:rPr lang="de-DE" smtClean="0"/>
              <a:t>05.07.21</a:t>
            </a:fld>
            <a:endParaRPr lang="de-DE"/>
          </a:p>
        </p:txBody>
      </p:sp>
      <p:sp>
        <p:nvSpPr>
          <p:cNvPr id="6" name="Fußzeilenplatzhalter 5">
            <a:extLst>
              <a:ext uri="{FF2B5EF4-FFF2-40B4-BE49-F238E27FC236}">
                <a16:creationId xmlns:a16="http://schemas.microsoft.com/office/drawing/2014/main" id="{61A2ED9D-6F29-474D-BB4B-7D3A7D5C257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1A1C2A8-8847-7D4B-9E40-984620FF5C5F}"/>
              </a:ext>
            </a:extLst>
          </p:cNvPr>
          <p:cNvSpPr>
            <a:spLocks noGrp="1"/>
          </p:cNvSpPr>
          <p:nvPr>
            <p:ph type="sldNum" sz="quarter" idx="12"/>
          </p:nvPr>
        </p:nvSpPr>
        <p:spPr/>
        <p:txBody>
          <a:bodyPr/>
          <a:lstStyle/>
          <a:p>
            <a:fld id="{16A922F3-B389-DA40-AF3B-D295C831323F}" type="slidenum">
              <a:rPr lang="de-DE" smtClean="0"/>
              <a:t>‹Nr.›</a:t>
            </a:fld>
            <a:endParaRPr lang="de-DE"/>
          </a:p>
        </p:txBody>
      </p:sp>
    </p:spTree>
    <p:extLst>
      <p:ext uri="{BB962C8B-B14F-4D97-AF65-F5344CB8AC3E}">
        <p14:creationId xmlns:p14="http://schemas.microsoft.com/office/powerpoint/2010/main" val="119624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4D38404-3115-8A4B-AAF7-FFC35F7BB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E2D242F-046D-FC43-B87D-C52169539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BABC57-3F23-5640-A25C-D2069942A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FE0C4-0A55-F24D-ACA8-F523C7D9C732}" type="datetimeFigureOut">
              <a:rPr lang="de-DE" smtClean="0"/>
              <a:t>05.07.21</a:t>
            </a:fld>
            <a:endParaRPr lang="de-DE"/>
          </a:p>
        </p:txBody>
      </p:sp>
      <p:sp>
        <p:nvSpPr>
          <p:cNvPr id="5" name="Fußzeilenplatzhalter 4">
            <a:extLst>
              <a:ext uri="{FF2B5EF4-FFF2-40B4-BE49-F238E27FC236}">
                <a16:creationId xmlns:a16="http://schemas.microsoft.com/office/drawing/2014/main" id="{A007EFB8-F3F7-A548-A3CA-22EE8B3C3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E3CE0C7-B911-B248-8131-672BD1345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922F3-B389-DA40-AF3B-D295C831323F}" type="slidenum">
              <a:rPr lang="de-DE" smtClean="0"/>
              <a:t>‹Nr.›</a:t>
            </a:fld>
            <a:endParaRPr lang="de-DE"/>
          </a:p>
        </p:txBody>
      </p:sp>
    </p:spTree>
    <p:extLst>
      <p:ext uri="{BB962C8B-B14F-4D97-AF65-F5344CB8AC3E}">
        <p14:creationId xmlns:p14="http://schemas.microsoft.com/office/powerpoint/2010/main" val="205344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image" Target="../media/image3.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slideLayout" Target="../slideLayouts/slideLayout1.xml"/><Relationship Id="rId10" Type="http://schemas.openxmlformats.org/officeDocument/2006/relationships/image" Target="../media/image5.jpg"/><Relationship Id="rId4" Type="http://schemas.openxmlformats.org/officeDocument/2006/relationships/audio" Target="../media/media3.m4a"/><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hyperlink" Target="mailto:Monika.C.Rox-Helmer@geschichte.uni-giessen.de"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uni-giessen.de/cms/fbz/fb04/institute/geschichte/didaktik/Informatione" TargetMode="External"/><Relationship Id="rId2" Type="http://schemas.openxmlformats.org/officeDocument/2006/relationships/hyperlink" Target="http://www.uni-giessen.de/fbz/fb04/institute/geschichte/"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4a"/><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5.m4a"/><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WS 2021/22</a:t>
            </a:r>
            <a:endParaRPr lang="de-DE" sz="2000" dirty="0"/>
          </a:p>
        </p:txBody>
      </p:sp>
      <p:sp>
        <p:nvSpPr>
          <p:cNvPr id="5"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p:cNvSpPr>
            <a:spLocks noChangeArrowheads="1"/>
          </p:cNvSpPr>
          <p:nvPr/>
        </p:nvSpPr>
        <p:spPr bwMode="auto">
          <a:xfrm>
            <a:off x="1992313" y="1412876"/>
            <a:ext cx="5040312" cy="549275"/>
          </a:xfrm>
          <a:prstGeom prst="rect">
            <a:avLst/>
          </a:prstGeom>
          <a:noFill/>
          <a:ln w="9525">
            <a:noFill/>
            <a:miter lim="800000"/>
            <a:headEnd/>
            <a:tailEnd/>
          </a:ln>
        </p:spPr>
        <p:txBody>
          <a:bodyPr anchor="ctr">
            <a:spAutoFit/>
          </a:bodyPr>
          <a:lstStyle/>
          <a:p>
            <a:pPr>
              <a:defRPr/>
            </a:pPr>
            <a:r>
              <a:rPr lang="de-DE" sz="3000" b="1"/>
              <a:t>Historisches Institut</a:t>
            </a:r>
            <a:endParaRPr/>
          </a:p>
        </p:txBody>
      </p:sp>
      <p:pic>
        <p:nvPicPr>
          <p:cNvPr id="7" name="Picture 8" descr="jlu logo"/>
          <p:cNvPicPr>
            <a:picLocks noChangeAspect="1" noChangeArrowheads="1"/>
          </p:cNvPicPr>
          <p:nvPr/>
        </p:nvPicPr>
        <p:blipFill>
          <a:blip r:embed="rId4"/>
          <a:stretch/>
        </p:blipFill>
        <p:spPr bwMode="auto">
          <a:xfrm>
            <a:off x="8183564" y="1298574"/>
            <a:ext cx="2143125" cy="762000"/>
          </a:xfrm>
          <a:prstGeom prst="rect">
            <a:avLst/>
          </a:prstGeom>
          <a:noFill/>
        </p:spPr>
      </p:pic>
      <p:sp>
        <p:nvSpPr>
          <p:cNvPr id="8" name="Rectangle 10"/>
          <p:cNvSpPr>
            <a:spLocks noChangeArrowheads="1"/>
          </p:cNvSpPr>
          <p:nvPr/>
        </p:nvSpPr>
        <p:spPr bwMode="auto">
          <a:xfrm>
            <a:off x="2207568" y="3651703"/>
            <a:ext cx="7920880" cy="2677656"/>
          </a:xfrm>
          <a:prstGeom prst="rect">
            <a:avLst/>
          </a:prstGeom>
          <a:noFill/>
          <a:ln w="9525">
            <a:noFill/>
            <a:miter lim="800000"/>
            <a:headEnd/>
            <a:tailEnd/>
          </a:ln>
        </p:spPr>
        <p:txBody>
          <a:bodyPr wrap="square" anchor="ctr">
            <a:spAutoFit/>
          </a:bodyPr>
          <a:lstStyle/>
          <a:p>
            <a:pPr algn="ctr">
              <a:defRPr/>
            </a:pPr>
            <a:r>
              <a:rPr lang="de-DE" sz="5000" b="1"/>
              <a:t>Herzlich willkommen!</a:t>
            </a:r>
            <a:endParaRPr/>
          </a:p>
          <a:p>
            <a:pPr>
              <a:defRPr/>
            </a:pPr>
            <a:endParaRPr lang="de-DE" sz="5000" b="1"/>
          </a:p>
          <a:p>
            <a:pPr algn="r">
              <a:defRPr/>
            </a:pPr>
            <a:endParaRPr lang="de-DE" sz="5000" b="1"/>
          </a:p>
          <a:p>
            <a:pPr algn="r">
              <a:defRPr/>
            </a:pPr>
            <a:r>
              <a:rPr lang="de-DE" b="1"/>
              <a:t>Prof. Dr. Hannah Ahlheim / Dr. Monika Rox-Helmer OStR i.H. </a:t>
            </a:r>
            <a:endParaRPr/>
          </a:p>
        </p:txBody>
      </p:sp>
      <p:sp>
        <p:nvSpPr>
          <p:cNvPr id="9" name="Line 13"/>
          <p:cNvSpPr>
            <a:spLocks noChangeShapeType="1"/>
          </p:cNvSpPr>
          <p:nvPr/>
        </p:nvSpPr>
        <p:spPr bwMode="auto">
          <a:xfrm>
            <a:off x="1919288" y="1989138"/>
            <a:ext cx="4176712" cy="0"/>
          </a:xfrm>
          <a:prstGeom prst="line">
            <a:avLst/>
          </a:prstGeom>
          <a:noFill/>
          <a:ln w="9525">
            <a:solidFill>
              <a:schemeClr val="tx1"/>
            </a:solidFill>
            <a:round/>
            <a:headEnd/>
            <a:tailEnd/>
          </a:ln>
        </p:spPr>
        <p:txBody>
          <a:bodyPr/>
          <a:lstStyle/>
          <a:p>
            <a:pPr>
              <a:defRPr/>
            </a:pPr>
            <a:endParaRPr lang="de-DE"/>
          </a:p>
        </p:txBody>
      </p:sp>
      <p:pic>
        <p:nvPicPr>
          <p:cNvPr id="2" name="Audio Recording 05.07.2021, 18:22:21" descr="Audio Recording 05.07.2021, 18:22:21">
            <a:hlinkClick r:id="" action="ppaction://media"/>
            <a:extLst>
              <a:ext uri="{FF2B5EF4-FFF2-40B4-BE49-F238E27FC236}">
                <a16:creationId xmlns:a16="http://schemas.microsoft.com/office/drawing/2014/main" id="{842E912A-5969-144F-8294-0562C2AA2F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8813" y="4990531"/>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itel 1"/>
          <p:cNvSpPr>
            <a:spLocks noGrp="1"/>
          </p:cNvSpPr>
          <p:nvPr>
            <p:ph type="ctrTitle"/>
          </p:nvPr>
        </p:nvSpPr>
        <p:spPr bwMode="auto">
          <a:xfrm>
            <a:off x="1524000" y="0"/>
            <a:ext cx="9144000" cy="571480"/>
          </a:xfrm>
        </p:spPr>
        <p:txBody>
          <a:bodyPr/>
          <a:lstStyle/>
          <a:p>
            <a:pPr algn="l">
              <a:defRPr/>
            </a:pPr>
            <a:r>
              <a:rPr lang="de-DE" sz="2000"/>
              <a:t>   Geschichte L3/BBB					Studienverlaufsplan</a:t>
            </a:r>
            <a:endParaRPr/>
          </a:p>
        </p:txBody>
      </p:sp>
      <p:graphicFrame>
        <p:nvGraphicFramePr>
          <p:cNvPr id="6" name="Tabelle 5"/>
          <p:cNvGraphicFramePr>
            <a:graphicFrameLocks noGrp="1"/>
          </p:cNvGraphicFramePr>
          <p:nvPr/>
        </p:nvGraphicFramePr>
        <p:xfrm>
          <a:off x="4872789" y="794085"/>
          <a:ext cx="5233737" cy="5281860"/>
        </p:xfrm>
        <a:graphic>
          <a:graphicData uri="http://schemas.openxmlformats.org/drawingml/2006/table">
            <a:tbl>
              <a:tblPr/>
              <a:tblGrid>
                <a:gridCol w="376979">
                  <a:extLst>
                    <a:ext uri="{9D8B030D-6E8A-4147-A177-3AD203B41FA5}">
                      <a16:colId xmlns:a16="http://schemas.microsoft.com/office/drawing/2014/main" val="20000"/>
                    </a:ext>
                  </a:extLst>
                </a:gridCol>
                <a:gridCol w="2436552">
                  <a:extLst>
                    <a:ext uri="{9D8B030D-6E8A-4147-A177-3AD203B41FA5}">
                      <a16:colId xmlns:a16="http://schemas.microsoft.com/office/drawing/2014/main" val="20001"/>
                    </a:ext>
                  </a:extLst>
                </a:gridCol>
                <a:gridCol w="288510">
                  <a:extLst>
                    <a:ext uri="{9D8B030D-6E8A-4147-A177-3AD203B41FA5}">
                      <a16:colId xmlns:a16="http://schemas.microsoft.com/office/drawing/2014/main" val="20002"/>
                    </a:ext>
                  </a:extLst>
                </a:gridCol>
                <a:gridCol w="276675">
                  <a:extLst>
                    <a:ext uri="{9D8B030D-6E8A-4147-A177-3AD203B41FA5}">
                      <a16:colId xmlns:a16="http://schemas.microsoft.com/office/drawing/2014/main" val="20003"/>
                    </a:ext>
                  </a:extLst>
                </a:gridCol>
                <a:gridCol w="259771">
                  <a:extLst>
                    <a:ext uri="{9D8B030D-6E8A-4147-A177-3AD203B41FA5}">
                      <a16:colId xmlns:a16="http://schemas.microsoft.com/office/drawing/2014/main" val="20004"/>
                    </a:ext>
                  </a:extLst>
                </a:gridCol>
                <a:gridCol w="276675">
                  <a:extLst>
                    <a:ext uri="{9D8B030D-6E8A-4147-A177-3AD203B41FA5}">
                      <a16:colId xmlns:a16="http://schemas.microsoft.com/office/drawing/2014/main" val="20005"/>
                    </a:ext>
                  </a:extLst>
                </a:gridCol>
                <a:gridCol w="259771">
                  <a:extLst>
                    <a:ext uri="{9D8B030D-6E8A-4147-A177-3AD203B41FA5}">
                      <a16:colId xmlns:a16="http://schemas.microsoft.com/office/drawing/2014/main" val="20006"/>
                    </a:ext>
                  </a:extLst>
                </a:gridCol>
                <a:gridCol w="276675">
                  <a:extLst>
                    <a:ext uri="{9D8B030D-6E8A-4147-A177-3AD203B41FA5}">
                      <a16:colId xmlns:a16="http://schemas.microsoft.com/office/drawing/2014/main" val="20007"/>
                    </a:ext>
                  </a:extLst>
                </a:gridCol>
                <a:gridCol w="278365">
                  <a:extLst>
                    <a:ext uri="{9D8B030D-6E8A-4147-A177-3AD203B41FA5}">
                      <a16:colId xmlns:a16="http://schemas.microsoft.com/office/drawing/2014/main" val="20008"/>
                    </a:ext>
                  </a:extLst>
                </a:gridCol>
                <a:gridCol w="259771">
                  <a:extLst>
                    <a:ext uri="{9D8B030D-6E8A-4147-A177-3AD203B41FA5}">
                      <a16:colId xmlns:a16="http://schemas.microsoft.com/office/drawing/2014/main" val="20009"/>
                    </a:ext>
                  </a:extLst>
                </a:gridCol>
                <a:gridCol w="243993">
                  <a:extLst>
                    <a:ext uri="{9D8B030D-6E8A-4147-A177-3AD203B41FA5}">
                      <a16:colId xmlns:a16="http://schemas.microsoft.com/office/drawing/2014/main" val="20010"/>
                    </a:ext>
                  </a:extLst>
                </a:gridCol>
              </a:tblGrid>
              <a:tr h="120504">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LP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2.</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3.</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4.</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5.</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6.</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7.</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8.</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0"/>
                  </a:ext>
                </a:extLst>
              </a:tr>
              <a:tr h="249276">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02: Theorie I Didaktik</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1"/>
                  </a:ext>
                </a:extLst>
              </a:tr>
              <a:tr h="249276">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03: Pragmatik I Didaktik und Fachwissenschaft</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PS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2"/>
                  </a:ext>
                </a:extLst>
              </a:tr>
              <a:tr h="249276">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bevel/>
                    </a:lnB>
                  </a:tcPr>
                </a:tc>
                <a:tc>
                  <a:txBody>
                    <a:bodyPr/>
                    <a:lstStyle/>
                    <a:p>
                      <a:pPr algn="l">
                        <a:lnSpc>
                          <a:spcPct val="120000"/>
                        </a:lnSpc>
                        <a:spcAft>
                          <a:spcPts val="0"/>
                        </a:spcAft>
                        <a:defRPr/>
                      </a:pPr>
                      <a:r>
                        <a:rPr lang="de-DE" sz="600">
                          <a:latin typeface="Garamond"/>
                          <a:ea typeface="Garamond"/>
                          <a:cs typeface="Times New Roman"/>
                        </a:rPr>
                        <a:t>Modul 04: Grundlagenmodul – Alte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6</a:t>
                      </a:r>
                      <a:endParaRPr lang="de-DE" sz="700">
                        <a:latin typeface="Garamond"/>
                        <a:ea typeface="Garamond"/>
                        <a:cs typeface="Times New Roman"/>
                      </a:endParaRPr>
                    </a:p>
                  </a:txBody>
                  <a:tcPr marL="38340" marR="38340" marT="0" marB="0">
                    <a:lnL w="12700" cap="flat" cmpd="sng" algn="ctr">
                      <a:solidFill>
                        <a:srgbClr val="000000"/>
                      </a:solidFill>
                      <a:prstDash val="solid"/>
                      <a:round/>
                      <a:headEnd type="none" w="med" len="med"/>
                      <a:tailEnd type="none" w="med" len="med"/>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l">
                        <a:lnSpc>
                          <a:spcPct val="120000"/>
                        </a:lnSpc>
                        <a:spcAft>
                          <a:spcPts val="0"/>
                        </a:spcAft>
                        <a:defRPr/>
                      </a:pPr>
                      <a:r>
                        <a:rPr lang="de-DE" sz="600">
                          <a:latin typeface="Garamond"/>
                          <a:ea typeface="Garamond"/>
                          <a:cs typeface="Times New Roman"/>
                        </a:rPr>
                        <a:t>PS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cap="flat" cmpd="sng" algn="ctr">
                      <a:solidFill>
                        <a:srgbClr val="000000"/>
                      </a:solidFill>
                      <a:prstDash val="solid"/>
                      <a:round/>
                      <a:headEnd type="none" w="med" len="med"/>
                      <a:tailEnd type="none" w="med" len="med"/>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cap="flat" cmpd="sng" algn="ctr">
                      <a:solidFill>
                        <a:srgbClr val="000000"/>
                      </a:solidFill>
                      <a:prstDash val="solid"/>
                      <a:round/>
                      <a:headEnd type="none" w="med" len="med"/>
                      <a:tailEnd type="none" w="med" len="med"/>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3"/>
                  </a:ext>
                </a:extLst>
              </a:tr>
              <a:tr h="464082">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cap="flat" cmpd="sng" algn="ctr">
                      <a:solidFill>
                        <a:srgbClr val="000000"/>
                      </a:solidFill>
                      <a:prstDash val="solid"/>
                      <a:bevel/>
                      <a:headEnd type="none" w="med" len="med"/>
                      <a:tailEnd type="none" w="med" len="med"/>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05b: Grundlagenmodul – Mittelalter</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just">
                        <a:lnSpc>
                          <a:spcPct val="120000"/>
                        </a:lnSpc>
                        <a:spcAft>
                          <a:spcPts val="60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Ü</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4"/>
                  </a:ext>
                </a:extLst>
              </a:tr>
              <a:tr h="464082">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06b Grundlagenmodul – Neuere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PS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Ü</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cap="flat" cmpd="sng" algn="ctr">
                      <a:solidFill>
                        <a:srgbClr val="000000"/>
                      </a:solidFill>
                      <a:prstDash val="solid"/>
                      <a:round/>
                      <a:headEnd type="none" w="med" len="med"/>
                      <a:tailEnd type="none" w="med" len="med"/>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5"/>
                  </a:ext>
                </a:extLst>
              </a:tr>
              <a:tr h="124638">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Theorie und Methode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3</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Ü</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06"/>
                  </a:ext>
                </a:extLst>
              </a:tr>
              <a:tr h="249276">
                <a:tc>
                  <a:txBody>
                    <a:bodyPr/>
                    <a:lstStyle/>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10a: Theorie des Historischen Lehrens und Lernens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OS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07"/>
                  </a:ext>
                </a:extLst>
              </a:tr>
              <a:tr h="249276">
                <a:tc>
                  <a:txBody>
                    <a:bodyPr/>
                    <a:lstStyle/>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10b: Manifestationen der Geschichtskultur</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9</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OS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08"/>
                  </a:ext>
                </a:extLst>
              </a:tr>
              <a:tr h="358136">
                <a:tc>
                  <a:txBody>
                    <a:bodyPr/>
                    <a:lstStyle/>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07b: Vertiefungsmodul Alte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beve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cap="flat" cmpd="sng" algn="ctr">
                      <a:solidFill>
                        <a:srgbClr val="000000"/>
                      </a:solidFill>
                      <a:prstDash val="solid"/>
                      <a:bevel/>
                      <a:headEnd type="none" w="med" len="med"/>
                      <a:tailEnd type="none" w="med" len="med"/>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09"/>
                  </a:ext>
                </a:extLst>
              </a:tr>
              <a:tr h="358136">
                <a:tc>
                  <a:txBody>
                    <a:bodyPr/>
                    <a:lstStyle/>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08b: Vertiefungsmodul Mittelalterliche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txBody>
                  <a:tcPr marL="38340" marR="38340" marT="0" marB="0">
                    <a:lnL w="12700" cap="flat" cmpd="sng" algn="ctr">
                      <a:solidFill>
                        <a:srgbClr val="000000"/>
                      </a:solidFill>
                      <a:prstDash val="solid"/>
                      <a:round/>
                      <a:headEnd type="none" w="med" len="med"/>
                      <a:tailEnd type="none" w="med" len="med"/>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cap="flat" cmpd="sng" algn="ctr">
                      <a:solidFill>
                        <a:srgbClr val="000000"/>
                      </a:solidFill>
                      <a:prstDash val="solid"/>
                      <a:round/>
                      <a:headEnd type="none" w="med" len="med"/>
                      <a:tailEnd type="none" w="med" len="med"/>
                    </a:lnT>
                    <a:lnB w="12700" algn="ctr">
                      <a:solidFill>
                        <a:srgbClr val="000000"/>
                      </a:solidFill>
                    </a:lnB>
                    <a:solidFill>
                      <a:srgbClr val="A6A6A6"/>
                    </a:solidFill>
                  </a:tcPr>
                </a:tc>
                <a:extLst>
                  <a:ext uri="{0D108BD9-81ED-4DB2-BD59-A6C34878D82A}">
                    <a16:rowId xmlns:a16="http://schemas.microsoft.com/office/drawing/2014/main" val="10010"/>
                  </a:ext>
                </a:extLst>
              </a:tr>
              <a:tr h="358136">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09b –Vertiefungsmodul Neuere und Neueste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11"/>
                  </a:ext>
                </a:extLst>
              </a:tr>
              <a:tr h="358136">
                <a:tc>
                  <a:txBody>
                    <a:bodyPr/>
                    <a:lstStyle/>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07b: Vertiefungsmodul Alte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12"/>
                  </a:ext>
                </a:extLst>
              </a:tr>
              <a:tr h="358136">
                <a:tc>
                  <a:txBody>
                    <a:bodyPr/>
                    <a:lstStyle/>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08b: Vertiefungsmodul Mittelalterliche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13"/>
                  </a:ext>
                </a:extLst>
              </a:tr>
              <a:tr h="358136">
                <a:tc>
                  <a:txBody>
                    <a:bodyPr/>
                    <a:lstStyle/>
                    <a:p>
                      <a:pPr algn="l">
                        <a:lnSpc>
                          <a:spcPct val="120000"/>
                        </a:lnSpc>
                        <a:spcAft>
                          <a:spcPts val="0"/>
                        </a:spcAft>
                        <a:defRPr/>
                      </a:pPr>
                      <a:r>
                        <a:rPr lang="de-DE" sz="600" i="1">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09b –Vertiefungsmodul Neuere und Neueste Geschichte</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10</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VL</a:t>
                      </a:r>
                      <a:endParaRPr lang="de-DE" sz="700">
                        <a:latin typeface="Garamond"/>
                        <a:ea typeface="Garamond"/>
                        <a:cs typeface="Times New Roman"/>
                      </a:endParaRPr>
                    </a:p>
                    <a:p>
                      <a:pPr algn="l">
                        <a:lnSpc>
                          <a:spcPct val="120000"/>
                        </a:lnSpc>
                        <a:spcAft>
                          <a:spcPts val="0"/>
                        </a:spcAft>
                        <a:defRPr/>
                      </a:pPr>
                      <a:r>
                        <a:rPr lang="de-DE" sz="600">
                          <a:latin typeface="Garamond"/>
                          <a:ea typeface="Garamond"/>
                          <a:cs typeface="Times New Roman"/>
                        </a:rPr>
                        <a:t>HS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extLst>
                  <a:ext uri="{0D108BD9-81ED-4DB2-BD59-A6C34878D82A}">
                    <a16:rowId xmlns:a16="http://schemas.microsoft.com/office/drawing/2014/main" val="10014"/>
                  </a:ext>
                </a:extLst>
              </a:tr>
              <a:tr h="249276">
                <a:tc>
                  <a:txBody>
                    <a:bodyPr/>
                    <a:lstStyle/>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12a: Schulpraktische Studien – Fachdidaktisches Blockpraktikum</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noFill/>
                    </a:lnB>
                  </a:tcPr>
                </a:tc>
                <a:tc>
                  <a:txBody>
                    <a:bodyPr/>
                    <a:lstStyle/>
                    <a:p>
                      <a:pPr algn="l">
                        <a:lnSpc>
                          <a:spcPct val="120000"/>
                        </a:lnSpc>
                        <a:spcAft>
                          <a:spcPts val="0"/>
                        </a:spcAft>
                        <a:defRPr/>
                      </a:pPr>
                      <a:r>
                        <a:rPr lang="de-DE" sz="600">
                          <a:latin typeface="Garamond"/>
                          <a:ea typeface="Garamond"/>
                          <a:cs typeface="Times New Roman"/>
                        </a:rPr>
                        <a:t>12</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S</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SP</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15"/>
                  </a:ext>
                </a:extLst>
              </a:tr>
              <a:tr h="464082">
                <a:tc>
                  <a:txBody>
                    <a:bodyPr/>
                    <a:lstStyle/>
                    <a:p>
                      <a:pPr algn="l">
                        <a:lnSpc>
                          <a:spcPct val="120000"/>
                        </a:lnSpc>
                        <a:spcAft>
                          <a:spcPts val="0"/>
                        </a:spcAft>
                        <a:defRPr/>
                      </a:pPr>
                      <a:r>
                        <a:rPr lang="de-DE" sz="600">
                          <a:latin typeface="Garamond"/>
                          <a:ea typeface="Garamond"/>
                          <a:cs typeface="Times New Roman"/>
                        </a:rPr>
                        <a:t>WP</a:t>
                      </a:r>
                      <a:endParaRPr lang="de-DE" sz="700">
                        <a:latin typeface="Garamond"/>
                        <a:ea typeface="Garamond"/>
                        <a:cs typeface="Times New Roman"/>
                      </a:endParaRPr>
                    </a:p>
                  </a:txBody>
                  <a:tcPr marL="38340" marR="38340" marT="0" marB="0">
                    <a:lnL w="12700" algn="ctr">
                      <a:solidFill>
                        <a:srgbClr val="000000"/>
                      </a:solidFill>
                    </a:lnL>
                    <a:lnR w="12700" algn="ctr">
                      <a:noFil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Modul 12b: Schulpraktische Studien – Projektpraktikum</a:t>
                      </a:r>
                      <a:endParaRPr lang="de-DE" sz="700">
                        <a:latin typeface="Garamond"/>
                        <a:ea typeface="Garamond"/>
                        <a:cs typeface="Times New Roman"/>
                      </a:endParaRPr>
                    </a:p>
                  </a:txBody>
                  <a:tcPr marL="38340" marR="38340" marT="0" marB="0">
                    <a:lnL w="12700" algn="ctr">
                      <a:noFill/>
                    </a:lnL>
                    <a:lnR w="12700" algn="ctr">
                      <a:noFill/>
                    </a:lnR>
                    <a:lnT w="12700" algn="ctr">
                      <a:noFill/>
                    </a:lnT>
                    <a:lnB w="12700" algn="ctr">
                      <a:noFill/>
                    </a:lnB>
                  </a:tcPr>
                </a:tc>
                <a:tc>
                  <a:txBody>
                    <a:bodyPr/>
                    <a:lstStyle/>
                    <a:p>
                      <a:pPr algn="l">
                        <a:lnSpc>
                          <a:spcPct val="120000"/>
                        </a:lnSpc>
                        <a:spcAft>
                          <a:spcPts val="0"/>
                        </a:spcAft>
                        <a:defRPr/>
                      </a:pPr>
                      <a:r>
                        <a:rPr lang="de-DE" sz="600">
                          <a:latin typeface="Garamond"/>
                          <a:ea typeface="Garamond"/>
                          <a:cs typeface="Times New Roman"/>
                        </a:rPr>
                        <a:t>12</a:t>
                      </a:r>
                      <a:endParaRPr lang="de-DE" sz="700">
                        <a:latin typeface="Garamond"/>
                        <a:ea typeface="Garamond"/>
                        <a:cs typeface="Times New Roman"/>
                      </a:endParaRPr>
                    </a:p>
                  </a:txBody>
                  <a:tcPr marL="38340" marR="38340" marT="0" marB="0">
                    <a:lnL w="12700" algn="ctr">
                      <a:no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bevel/>
                    </a:lnR>
                    <a:lnT w="12700" algn="ctr">
                      <a:solidFill>
                        <a:srgbClr val="000000"/>
                      </a:solidFill>
                    </a:lnT>
                    <a:lnB w="12700" algn="ctr">
                      <a:solidFill>
                        <a:srgbClr val="000000"/>
                      </a:solidFill>
                    </a:lnB>
                  </a:tcPr>
                </a:tc>
                <a:tc>
                  <a:txBody>
                    <a:bodyPr/>
                    <a:lstStyle/>
                    <a:p>
                      <a:pPr algn="l">
                        <a:lnSpc>
                          <a:spcPct val="120000"/>
                        </a:lnSpc>
                        <a:spcAft>
                          <a:spcPts val="0"/>
                        </a:spcAft>
                        <a:defRPr/>
                      </a:pPr>
                      <a:r>
                        <a:rPr lang="de-DE" sz="600">
                          <a:latin typeface="Garamond"/>
                          <a:ea typeface="Garamond"/>
                          <a:cs typeface="Times New Roman"/>
                        </a:rPr>
                        <a:t>S</a:t>
                      </a:r>
                      <a:endParaRPr lang="de-DE" sz="700">
                        <a:latin typeface="Garamond"/>
                        <a:ea typeface="Garamond"/>
                        <a:cs typeface="Times New Roman"/>
                      </a:endParaRPr>
                    </a:p>
                  </a:txBody>
                  <a:tcPr marL="38340" marR="38340" marT="0" marB="0">
                    <a:lnL w="12700" cap="flat" cmpd="sng" algn="ctr">
                      <a:solidFill>
                        <a:srgbClr val="000000"/>
                      </a:solidFill>
                      <a:prstDash val="solid"/>
                      <a:bevel/>
                      <a:headEnd type="none" w="med" len="med"/>
                      <a:tailEnd type="none" w="med" len="med"/>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SP</a:t>
                      </a:r>
                      <a:endParaRPr lang="de-DE" sz="700">
                        <a:latin typeface="Garamond"/>
                        <a:ea typeface="Garamond"/>
                        <a:cs typeface="Times New Roman"/>
                      </a:endParaRPr>
                    </a:p>
                    <a:p>
                      <a:pPr algn="just">
                        <a:lnSpc>
                          <a:spcPct val="120000"/>
                        </a:lnSpc>
                        <a:spcAft>
                          <a:spcPts val="600"/>
                        </a:spcAft>
                        <a:defRPr/>
                      </a:pPr>
                      <a:r>
                        <a:rPr lang="de-DE" sz="600">
                          <a:latin typeface="Garamond"/>
                          <a:ea typeface="Garamond"/>
                          <a:cs typeface="Times New Roman"/>
                        </a:rPr>
                        <a:t>S</a:t>
                      </a:r>
                      <a:endParaRPr lang="de-DE" sz="7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rgbClr val="A6A6A6"/>
                    </a:solidFill>
                  </a:tcPr>
                </a:tc>
                <a:tc>
                  <a:txBody>
                    <a:bodyPr/>
                    <a:lstStyle/>
                    <a:p>
                      <a:pPr algn="l">
                        <a:lnSpc>
                          <a:spcPct val="120000"/>
                        </a:lnSpc>
                        <a:spcAft>
                          <a:spcPts val="0"/>
                        </a:spcAft>
                        <a:defRPr/>
                      </a:pPr>
                      <a:endParaRPr lang="de-DE" sz="600">
                        <a:latin typeface="Garamond"/>
                        <a:ea typeface="Garamond"/>
                        <a:cs typeface="Times New Roman"/>
                      </a:endParaRPr>
                    </a:p>
                  </a:txBody>
                  <a:tcPr marL="38340" marR="38340" marT="0" marB="0">
                    <a:lnL w="12700" algn="ctr">
                      <a:solidFill>
                        <a:srgbClr val="000000"/>
                      </a:solidFill>
                    </a:lnL>
                    <a:lnR w="12700" algn="ctr">
                      <a:solidFill>
                        <a:srgbClr val="000000"/>
                      </a:solidFill>
                    </a:lnR>
                    <a:lnT w="12700" algn="ctr">
                      <a:solidFill>
                        <a:srgbClr val="000000"/>
                      </a:solidFill>
                    </a:lnT>
                    <a:lnB w="12700" algn="ctr">
                      <a:solidFill>
                        <a:srgbClr val="000000"/>
                      </a:solidFill>
                    </a:lnB>
                  </a:tcPr>
                </a:tc>
                <a:extLst>
                  <a:ext uri="{0D108BD9-81ED-4DB2-BD59-A6C34878D82A}">
                    <a16:rowId xmlns:a16="http://schemas.microsoft.com/office/drawing/2014/main" val="10016"/>
                  </a:ext>
                </a:extLst>
              </a:tr>
            </a:tbl>
          </a:graphicData>
        </a:graphic>
      </p:graphicFrame>
      <p:pic>
        <p:nvPicPr>
          <p:cNvPr id="7" name="Grafik 9"/>
          <p:cNvPicPr>
            <a:picLocks noChangeAspect="1"/>
          </p:cNvPicPr>
          <p:nvPr/>
        </p:nvPicPr>
        <p:blipFill>
          <a:blip r:embed="rId4"/>
          <a:stretch/>
        </p:blipFill>
        <p:spPr bwMode="auto">
          <a:xfrm>
            <a:off x="1524000" y="2571449"/>
            <a:ext cx="2474792" cy="2167506"/>
          </a:xfrm>
          <a:prstGeom prst="rect">
            <a:avLst/>
          </a:prstGeom>
        </p:spPr>
      </p:pic>
      <p:sp>
        <p:nvSpPr>
          <p:cNvPr id="8" name="Textfeld 12"/>
          <p:cNvSpPr/>
          <p:nvPr/>
        </p:nvSpPr>
        <p:spPr bwMode="auto">
          <a:xfrm>
            <a:off x="1524000" y="5420139"/>
            <a:ext cx="2859865" cy="923330"/>
          </a:xfrm>
          <a:prstGeom prst="rect">
            <a:avLst/>
          </a:prstGeom>
          <a:noFill/>
        </p:spPr>
        <p:txBody>
          <a:bodyPr wrap="square" rtlCol="0">
            <a:spAutoFit/>
          </a:bodyPr>
          <a:lstStyle/>
          <a:p>
            <a:pPr>
              <a:defRPr/>
            </a:pPr>
            <a:r>
              <a:rPr lang="de-DE"/>
              <a:t>Der Studienverlaufsplan</a:t>
            </a:r>
            <a:endParaRPr/>
          </a:p>
          <a:p>
            <a:pPr>
              <a:defRPr/>
            </a:pPr>
            <a:r>
              <a:rPr lang="de-DE"/>
              <a:t>dient der Orientierung! </a:t>
            </a:r>
            <a:endParaRPr/>
          </a:p>
          <a:p>
            <a:pPr>
              <a:defRPr/>
            </a:pPr>
            <a:endParaRPr lang="de-DE"/>
          </a:p>
        </p:txBody>
      </p:sp>
      <p:pic>
        <p:nvPicPr>
          <p:cNvPr id="9" name="Sound aufgezeichnet" descr="Sound aufgezeichnet">
            <a:hlinkClick r:id="" action="ppaction://media"/>
            <a:extLst>
              <a:ext uri="{FF2B5EF4-FFF2-40B4-BE49-F238E27FC236}">
                <a16:creationId xmlns:a16="http://schemas.microsoft.com/office/drawing/2014/main" id="{A2E5E6F9-F3BA-9241-8060-AFB72686D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0725859" y="5077431"/>
            <a:ext cx="812800" cy="812800"/>
          </a:xfrm>
          <a:prstGeom prst="rect">
            <a:avLst/>
          </a:prstGeom>
          <a:solidFill>
            <a:schemeClr val="accent1">
              <a:lumMod val="40000"/>
              <a:lumOff val="60000"/>
            </a:schemeClr>
          </a:solid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p:cNvSpPr/>
          <p:nvPr/>
        </p:nvSpPr>
        <p:spPr bwMode="auto">
          <a:xfrm>
            <a:off x="1952596"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Historische Grundlagen: Alte Geschichte (WP/P)</a:t>
            </a:r>
            <a:endParaRPr/>
          </a:p>
        </p:txBody>
      </p:sp>
      <p:sp>
        <p:nvSpPr>
          <p:cNvPr id="6" name="Textfeld 7"/>
          <p:cNvSpPr/>
          <p:nvPr/>
        </p:nvSpPr>
        <p:spPr bwMode="auto">
          <a:xfrm>
            <a:off x="1952596" y="1928803"/>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a:t>
            </a:r>
            <a:endParaRPr/>
          </a:p>
          <a:p>
            <a:pPr>
              <a:defRPr/>
            </a:pPr>
            <a:r>
              <a:rPr lang="de-DE"/>
              <a:t>	Prüfung: Klausur oder mündliche Prüfung</a:t>
            </a:r>
            <a:endParaRPr/>
          </a:p>
        </p:txBody>
      </p:sp>
      <p:sp>
        <p:nvSpPr>
          <p:cNvPr id="7" name="Textfeld 11"/>
          <p:cNvSpPr/>
          <p:nvPr/>
        </p:nvSpPr>
        <p:spPr bwMode="auto">
          <a:xfrm>
            <a:off x="1952596" y="2786059"/>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dirty="0"/>
              <a:t>Proseminar:</a:t>
            </a:r>
            <a:endParaRPr dirty="0"/>
          </a:p>
          <a:p>
            <a:pPr>
              <a:defRPr/>
            </a:pPr>
            <a:r>
              <a:rPr lang="de-DE" dirty="0"/>
              <a:t>	Prüfung: Klausur oder Quellenkommentar</a:t>
            </a:r>
            <a:endParaRPr dirty="0"/>
          </a:p>
        </p:txBody>
      </p:sp>
      <p:sp>
        <p:nvSpPr>
          <p:cNvPr id="8" name="Titel 1"/>
          <p:cNvSpPr>
            <a:spLocks noGrp="1"/>
          </p:cNvSpPr>
          <p:nvPr>
            <p:ph type="ctrTitle"/>
          </p:nvPr>
        </p:nvSpPr>
        <p:spPr bwMode="auto">
          <a:xfrm>
            <a:off x="1524000" y="0"/>
            <a:ext cx="9144000" cy="571480"/>
          </a:xfrm>
        </p:spPr>
        <p:txBody>
          <a:bodyPr/>
          <a:lstStyle/>
          <a:p>
            <a:pPr algn="l">
              <a:defRPr/>
            </a:pPr>
            <a:r>
              <a:rPr lang="de-DE" sz="2000"/>
              <a:t>   Geschichte L3/BBB</a:t>
            </a:r>
            <a:endParaRPr/>
          </a:p>
        </p:txBody>
      </p:sp>
      <p:pic>
        <p:nvPicPr>
          <p:cNvPr id="9" name="HG: Alte Geschichte" descr="HG: Alte Geschichte">
            <a:hlinkClick r:id="" action="ppaction://media"/>
            <a:extLst>
              <a:ext uri="{FF2B5EF4-FFF2-40B4-BE49-F238E27FC236}">
                <a16:creationId xmlns:a16="http://schemas.microsoft.com/office/drawing/2014/main" id="{C4000AA6-9468-3A4D-B366-A2C2BFD839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bwMode="auto">
          <a:xfrm>
            <a:off x="9382148" y="5013176"/>
            <a:ext cx="812800" cy="812800"/>
          </a:xfrm>
          <a:prstGeom prst="rect">
            <a:avLst/>
          </a:prstGeom>
          <a:solidFill>
            <a:schemeClr val="accent3"/>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3"/>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4"/>
          <p:cNvSpPr/>
          <p:nvPr/>
        </p:nvSpPr>
        <p:spPr bwMode="auto">
          <a:xfrm>
            <a:off x="1881158"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Historische Grundlagen:  Mittelalterliche Geschichte (WP/P)</a:t>
            </a:r>
            <a:endParaRPr/>
          </a:p>
        </p:txBody>
      </p:sp>
      <p:sp>
        <p:nvSpPr>
          <p:cNvPr id="6" name="Textfeld 5"/>
          <p:cNvSpPr/>
          <p:nvPr/>
        </p:nvSpPr>
        <p:spPr bwMode="auto">
          <a:xfrm>
            <a:off x="1881158" y="1928803"/>
            <a:ext cx="7500990"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a:t>
            </a:r>
            <a:endParaRPr/>
          </a:p>
          <a:p>
            <a:pPr>
              <a:defRPr/>
            </a:pPr>
            <a:r>
              <a:rPr lang="de-DE"/>
              <a:t>	Prüfung: Klausur </a:t>
            </a:r>
            <a:endParaRPr/>
          </a:p>
        </p:txBody>
      </p:sp>
      <p:sp>
        <p:nvSpPr>
          <p:cNvPr id="7" name="Textfeld 6"/>
          <p:cNvSpPr/>
          <p:nvPr/>
        </p:nvSpPr>
        <p:spPr bwMode="auto">
          <a:xfrm>
            <a:off x="1881158" y="2786059"/>
            <a:ext cx="7500990"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a:t>
            </a:r>
            <a:endParaRPr/>
          </a:p>
          <a:p>
            <a:pPr>
              <a:defRPr/>
            </a:pPr>
            <a:r>
              <a:rPr lang="de-DE"/>
              <a:t>	Prüfung: Hausarbeit</a:t>
            </a:r>
            <a:endParaRPr/>
          </a:p>
        </p:txBody>
      </p:sp>
      <p:sp>
        <p:nvSpPr>
          <p:cNvPr id="8" name="Textfeld 7"/>
          <p:cNvSpPr/>
          <p:nvPr/>
        </p:nvSpPr>
        <p:spPr bwMode="auto">
          <a:xfrm>
            <a:off x="1881158" y="3639926"/>
            <a:ext cx="7500990" cy="646331"/>
          </a:xfrm>
          <a:prstGeom prst="rect">
            <a:avLst/>
          </a:prstGeom>
          <a:solidFill>
            <a:schemeClr val="bg1">
              <a:lumMod val="85000"/>
            </a:schemeClr>
          </a:solidFill>
          <a:ln>
            <a:solidFill>
              <a:schemeClr val="tx1"/>
            </a:solidFill>
          </a:ln>
        </p:spPr>
        <p:txBody>
          <a:bodyPr wrap="square" rtlCol="0">
            <a:spAutoFit/>
          </a:bodyPr>
          <a:lstStyle/>
          <a:p>
            <a:pPr>
              <a:defRPr/>
            </a:pPr>
            <a:r>
              <a:rPr lang="de-DE"/>
              <a:t>Übung: Quellenkunde</a:t>
            </a:r>
            <a:endParaRPr/>
          </a:p>
          <a:p>
            <a:pPr>
              <a:defRPr/>
            </a:pPr>
            <a:r>
              <a:rPr lang="de-DE"/>
              <a:t>	Prüfung: Klausur </a:t>
            </a:r>
            <a:endParaRPr/>
          </a:p>
        </p:txBody>
      </p:sp>
      <p:sp>
        <p:nvSpPr>
          <p:cNvPr id="9" name="Titel 1"/>
          <p:cNvSpPr/>
          <p:nvPr/>
        </p:nvSpPr>
        <p:spPr bwMode="auto">
          <a:xfrm>
            <a:off x="1524000" y="0"/>
            <a:ext cx="9144000" cy="571480"/>
          </a:xfrm>
          <a:prstGeom prst="rect">
            <a:avLst/>
          </a:prstGeom>
        </p:spPr>
        <p:txBody>
          <a:bodyPr/>
          <a:lstStyle/>
          <a:p>
            <a:pPr lvl="0">
              <a:spcBef>
                <a:spcPts val="0"/>
              </a:spcBef>
              <a:defRPr/>
            </a:pPr>
            <a:r>
              <a:rPr lang="de-DE" sz="2000"/>
              <a:t> Geschichte L3/BBB</a:t>
            </a:r>
            <a:endParaRPr lang="de-DE" sz="2000">
              <a:latin typeface="+mj-lt"/>
              <a:ea typeface="+mj-ea"/>
              <a:cs typeface="+mj-cs"/>
            </a:endParaRPr>
          </a:p>
        </p:txBody>
      </p:sp>
      <p:sp>
        <p:nvSpPr>
          <p:cNvPr id="10" name="Textfeld 1"/>
          <p:cNvSpPr/>
          <p:nvPr/>
        </p:nvSpPr>
        <p:spPr bwMode="auto">
          <a:xfrm>
            <a:off x="3071664" y="4941169"/>
            <a:ext cx="5184576" cy="1200329"/>
          </a:xfrm>
          <a:prstGeom prst="rect">
            <a:avLst/>
          </a:prstGeom>
          <a:noFill/>
        </p:spPr>
        <p:txBody>
          <a:bodyPr wrap="square" rtlCol="0">
            <a:spAutoFit/>
          </a:bodyPr>
          <a:lstStyle/>
          <a:p>
            <a:pPr>
              <a:defRPr/>
            </a:pPr>
            <a:r>
              <a:rPr lang="de-DE"/>
              <a:t>Wenn Lateinkenntnisse erst im Studium erworben werden, sollte das Grundlagenmodul „Mittelalter“ erst danach begonnen werden! </a:t>
            </a:r>
            <a:endParaRPr/>
          </a:p>
          <a:p>
            <a:pPr>
              <a:defRPr/>
            </a:pPr>
            <a:endParaRPr lang="de-DE"/>
          </a:p>
        </p:txBody>
      </p:sp>
      <p:pic>
        <p:nvPicPr>
          <p:cNvPr id="11" name="StEW L3 GM Mittelal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560496" y="5301208"/>
            <a:ext cx="609600" cy="60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1"/>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2"/>
          <p:cNvSpPr/>
          <p:nvPr/>
        </p:nvSpPr>
        <p:spPr bwMode="auto">
          <a:xfrm>
            <a:off x="1952596"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Historische Grundlagen: Neuere Geschichte(P)</a:t>
            </a:r>
            <a:endParaRPr/>
          </a:p>
        </p:txBody>
      </p:sp>
      <p:sp>
        <p:nvSpPr>
          <p:cNvPr id="6" name="Textfeld 3"/>
          <p:cNvSpPr/>
          <p:nvPr/>
        </p:nvSpPr>
        <p:spPr bwMode="auto">
          <a:xfrm>
            <a:off x="1952596" y="1928803"/>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a:t>
            </a:r>
            <a:endParaRPr/>
          </a:p>
          <a:p>
            <a:pPr>
              <a:defRPr/>
            </a:pPr>
            <a:r>
              <a:rPr lang="de-DE"/>
              <a:t>	Prüfung: Klausur oder mündliche Prüfung</a:t>
            </a:r>
            <a:endParaRPr/>
          </a:p>
        </p:txBody>
      </p:sp>
      <p:sp>
        <p:nvSpPr>
          <p:cNvPr id="7" name="Textfeld 4"/>
          <p:cNvSpPr/>
          <p:nvPr/>
        </p:nvSpPr>
        <p:spPr bwMode="auto">
          <a:xfrm>
            <a:off x="1952596" y="2786059"/>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a:t>
            </a:r>
            <a:endParaRPr/>
          </a:p>
          <a:p>
            <a:pPr>
              <a:defRPr/>
            </a:pPr>
            <a:r>
              <a:rPr lang="de-DE"/>
              <a:t>	Prüfung: Hausarbeit</a:t>
            </a:r>
            <a:endParaRPr/>
          </a:p>
        </p:txBody>
      </p:sp>
      <p:sp>
        <p:nvSpPr>
          <p:cNvPr id="8" name="Textfeld 5"/>
          <p:cNvSpPr/>
          <p:nvPr/>
        </p:nvSpPr>
        <p:spPr bwMode="auto">
          <a:xfrm>
            <a:off x="1952596" y="3639926"/>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Übung: Quellenkunde</a:t>
            </a:r>
            <a:endParaRPr/>
          </a:p>
          <a:p>
            <a:pPr>
              <a:defRPr/>
            </a:pPr>
            <a:r>
              <a:rPr lang="de-DE"/>
              <a:t>	Prüfung: Hausarbeit</a:t>
            </a:r>
            <a:endParaRPr/>
          </a:p>
        </p:txBody>
      </p:sp>
      <p:sp>
        <p:nvSpPr>
          <p:cNvPr id="9" name="Titel 1"/>
          <p:cNvSpPr/>
          <p:nvPr/>
        </p:nvSpPr>
        <p:spPr bwMode="auto">
          <a:xfrm>
            <a:off x="1524000" y="0"/>
            <a:ext cx="9144000" cy="571480"/>
          </a:xfrm>
          <a:prstGeom prst="rect">
            <a:avLst/>
          </a:prstGeom>
        </p:spPr>
        <p:txBody>
          <a:bodyPr/>
          <a:lstStyle/>
          <a:p>
            <a:pPr lvl="0">
              <a:spcBef>
                <a:spcPts val="0"/>
              </a:spcBef>
              <a:defRPr/>
            </a:pPr>
            <a:r>
              <a:rPr lang="de-DE" sz="2000">
                <a:latin typeface="+mj-lt"/>
                <a:ea typeface="+mj-ea"/>
                <a:cs typeface="+mj-cs"/>
              </a:rPr>
              <a:t>   </a:t>
            </a:r>
            <a:r>
              <a:rPr lang="de-DE" sz="2000"/>
              <a:t> Geschichte L3/BBB</a:t>
            </a:r>
            <a:endParaRPr lang="de-DE" sz="2000">
              <a:latin typeface="+mj-lt"/>
              <a:ea typeface="+mj-ea"/>
              <a:cs typeface="+mj-cs"/>
            </a:endParaRPr>
          </a:p>
        </p:txBody>
      </p:sp>
      <p:pic>
        <p:nvPicPr>
          <p:cNvPr id="10"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061732" y="5229200"/>
            <a:ext cx="609600" cy="609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p:cNvSpPr/>
          <p:nvPr/>
        </p:nvSpPr>
        <p:spPr bwMode="auto">
          <a:xfrm>
            <a:off x="1952596" y="1214422"/>
            <a:ext cx="578647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Modul: Theorie und Methode</a:t>
            </a:r>
            <a:endParaRPr/>
          </a:p>
        </p:txBody>
      </p:sp>
      <p:sp>
        <p:nvSpPr>
          <p:cNvPr id="6" name="Textfeld 7"/>
          <p:cNvSpPr/>
          <p:nvPr/>
        </p:nvSpPr>
        <p:spPr bwMode="auto">
          <a:xfrm>
            <a:off x="1952596" y="1928803"/>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Übung:</a:t>
            </a:r>
            <a:endParaRPr/>
          </a:p>
          <a:p>
            <a:pPr>
              <a:defRPr/>
            </a:pPr>
            <a:r>
              <a:rPr lang="de-DE"/>
              <a:t>	Prüfung: Essay, Rezension oder Referat mit Ausarbeitung</a:t>
            </a:r>
            <a:endParaRPr/>
          </a:p>
        </p:txBody>
      </p:sp>
      <p:sp>
        <p:nvSpPr>
          <p:cNvPr id="7" name="Titel 1"/>
          <p:cNvSpPr>
            <a:spLocks noGrp="1"/>
          </p:cNvSpPr>
          <p:nvPr>
            <p:ph type="ctrTitle"/>
          </p:nvPr>
        </p:nvSpPr>
        <p:spPr bwMode="auto">
          <a:xfrm>
            <a:off x="1524000" y="0"/>
            <a:ext cx="9144000" cy="571480"/>
          </a:xfrm>
        </p:spPr>
        <p:txBody>
          <a:bodyPr/>
          <a:lstStyle/>
          <a:p>
            <a:pPr algn="l">
              <a:defRPr/>
            </a:pPr>
            <a:r>
              <a:rPr lang="de-DE" sz="2000"/>
              <a:t>    Geschichte L3/BBB</a:t>
            </a:r>
            <a:endParaRPr/>
          </a:p>
        </p:txBody>
      </p:sp>
      <p:sp>
        <p:nvSpPr>
          <p:cNvPr id="8" name="Textfeld 2"/>
          <p:cNvSpPr/>
          <p:nvPr/>
        </p:nvSpPr>
        <p:spPr bwMode="auto">
          <a:xfrm>
            <a:off x="3431703" y="3717032"/>
            <a:ext cx="4968623" cy="640115"/>
          </a:xfrm>
          <a:prstGeom prst="rect">
            <a:avLst/>
          </a:prstGeom>
          <a:noFill/>
        </p:spPr>
        <p:txBody>
          <a:bodyPr wrap="square" rtlCol="0">
            <a:spAutoFit/>
          </a:bodyPr>
          <a:lstStyle/>
          <a:p>
            <a:pPr>
              <a:defRPr/>
            </a:pPr>
            <a:r>
              <a:rPr lang="de-DE"/>
              <a:t>TIPP:</a:t>
            </a:r>
            <a:endParaRPr/>
          </a:p>
          <a:p>
            <a:pPr>
              <a:defRPr/>
            </a:pPr>
            <a:r>
              <a:rPr lang="de-DE"/>
              <a:t>Nicht im ersten Semester belegen! </a:t>
            </a:r>
            <a:endParaRPr/>
          </a:p>
        </p:txBody>
      </p:sp>
      <p:pic>
        <p:nvPicPr>
          <p:cNvPr id="9"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025350" y="5373216"/>
            <a:ext cx="609600" cy="60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p:cNvSpPr/>
          <p:nvPr/>
        </p:nvSpPr>
        <p:spPr bwMode="auto">
          <a:xfrm>
            <a:off x="1952596" y="1214422"/>
            <a:ext cx="5786478" cy="369332"/>
          </a:xfrm>
          <a:prstGeom prst="rect">
            <a:avLst/>
          </a:prstGeom>
          <a:solidFill>
            <a:schemeClr val="accent6"/>
          </a:solidFill>
          <a:ln>
            <a:solidFill>
              <a:schemeClr val="tx1"/>
            </a:solidFill>
          </a:ln>
        </p:spPr>
        <p:txBody>
          <a:bodyPr wrap="square" rtlCol="0">
            <a:spAutoFit/>
          </a:bodyPr>
          <a:lstStyle/>
          <a:p>
            <a:pPr>
              <a:defRPr/>
            </a:pPr>
            <a:r>
              <a:rPr lang="de-DE">
                <a:solidFill>
                  <a:sysClr val="windowText" lastClr="000000"/>
                </a:solidFill>
              </a:rPr>
              <a:t>Theorie 1: Didaktik</a:t>
            </a:r>
            <a:endParaRPr/>
          </a:p>
        </p:txBody>
      </p:sp>
      <p:sp>
        <p:nvSpPr>
          <p:cNvPr id="6" name="Textfeld 7"/>
          <p:cNvSpPr/>
          <p:nvPr/>
        </p:nvSpPr>
        <p:spPr bwMode="auto">
          <a:xfrm>
            <a:off x="1952596" y="1997361"/>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Vorlesung: Grundlagen der Geschichtsdidaktik</a:t>
            </a:r>
            <a:endParaRPr/>
          </a:p>
          <a:p>
            <a:pPr>
              <a:defRPr/>
            </a:pPr>
            <a:r>
              <a:rPr lang="de-DE"/>
              <a:t>	Prüfung: Anwesenheit/Erledigung von mehreren Hausaufgaben</a:t>
            </a:r>
            <a:endParaRPr/>
          </a:p>
        </p:txBody>
      </p:sp>
      <p:sp>
        <p:nvSpPr>
          <p:cNvPr id="7" name="Textfeld 11"/>
          <p:cNvSpPr/>
          <p:nvPr/>
        </p:nvSpPr>
        <p:spPr bwMode="auto">
          <a:xfrm>
            <a:off x="1952596" y="2938197"/>
            <a:ext cx="7429552"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 Einführung in die Geschichtsdidaktik</a:t>
            </a:r>
            <a:endParaRPr/>
          </a:p>
          <a:p>
            <a:pPr>
              <a:defRPr/>
            </a:pPr>
            <a:r>
              <a:rPr lang="de-DE"/>
              <a:t>	Prüfung: Klausur</a:t>
            </a:r>
            <a:endParaRPr/>
          </a:p>
        </p:txBody>
      </p:sp>
      <p:sp>
        <p:nvSpPr>
          <p:cNvPr id="8" name="Titel 1"/>
          <p:cNvSpPr>
            <a:spLocks noGrp="1"/>
          </p:cNvSpPr>
          <p:nvPr>
            <p:ph type="ctrTitle"/>
          </p:nvPr>
        </p:nvSpPr>
        <p:spPr bwMode="auto">
          <a:xfrm>
            <a:off x="1524000" y="0"/>
            <a:ext cx="9144000" cy="571480"/>
          </a:xfrm>
        </p:spPr>
        <p:txBody>
          <a:bodyPr/>
          <a:lstStyle/>
          <a:p>
            <a:pPr algn="l">
              <a:defRPr/>
            </a:pPr>
            <a:r>
              <a:rPr lang="de-DE" sz="2000"/>
              <a:t>    Geschichte L3</a:t>
            </a:r>
            <a:endParaRPr/>
          </a:p>
        </p:txBody>
      </p:sp>
      <p:sp>
        <p:nvSpPr>
          <p:cNvPr id="9" name="Textfeld 1"/>
          <p:cNvSpPr/>
          <p:nvPr/>
        </p:nvSpPr>
        <p:spPr bwMode="auto">
          <a:xfrm>
            <a:off x="3215680" y="4221088"/>
            <a:ext cx="5616624" cy="923330"/>
          </a:xfrm>
          <a:prstGeom prst="rect">
            <a:avLst/>
          </a:prstGeom>
          <a:noFill/>
        </p:spPr>
        <p:txBody>
          <a:bodyPr wrap="square" rtlCol="0">
            <a:spAutoFit/>
          </a:bodyPr>
          <a:lstStyle/>
          <a:p>
            <a:pPr>
              <a:defRPr/>
            </a:pPr>
            <a:r>
              <a:rPr lang="de-DE"/>
              <a:t>Hinweise:</a:t>
            </a:r>
            <a:endParaRPr/>
          </a:p>
          <a:p>
            <a:pPr>
              <a:defRPr/>
            </a:pPr>
            <a:r>
              <a:rPr lang="de-DE"/>
              <a:t>Vorlesung und Proseminar ergänzen sich, müssen aber nicht notwendig im gleichen Semester studiert werden. </a:t>
            </a:r>
            <a:endParaRPr/>
          </a:p>
        </p:txBody>
      </p:sp>
      <p:pic>
        <p:nvPicPr>
          <p:cNvPr id="10"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668000" y="4823265"/>
            <a:ext cx="812800" cy="812800"/>
          </a:xfrm>
          <a:prstGeom prst="rect">
            <a:avLst/>
          </a:prstGeom>
          <a:solidFill>
            <a:schemeClr val="accent1">
              <a:lumMod val="40000"/>
              <a:lumOff val="60000"/>
            </a:schemeClr>
          </a:solid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6"/>
          <p:cNvSpPr/>
          <p:nvPr/>
        </p:nvSpPr>
        <p:spPr bwMode="auto">
          <a:xfrm>
            <a:off x="1952596" y="1214422"/>
            <a:ext cx="5786478" cy="369332"/>
          </a:xfrm>
          <a:prstGeom prst="rect">
            <a:avLst/>
          </a:prstGeom>
          <a:solidFill>
            <a:schemeClr val="accent6">
              <a:lumMod val="75000"/>
            </a:schemeClr>
          </a:solidFill>
          <a:ln>
            <a:solidFill>
              <a:schemeClr val="tx1"/>
            </a:solidFill>
          </a:ln>
        </p:spPr>
        <p:txBody>
          <a:bodyPr wrap="square" rtlCol="0">
            <a:spAutoFit/>
          </a:bodyPr>
          <a:lstStyle/>
          <a:p>
            <a:pPr>
              <a:defRPr/>
            </a:pPr>
            <a:r>
              <a:rPr lang="de-DE">
                <a:solidFill>
                  <a:sysClr val="windowText" lastClr="000000"/>
                </a:solidFill>
              </a:rPr>
              <a:t>Pragmatik I: Didaktik und Fachwissenschaft</a:t>
            </a:r>
            <a:endParaRPr/>
          </a:p>
        </p:txBody>
      </p:sp>
      <p:sp>
        <p:nvSpPr>
          <p:cNvPr id="6" name="Textfeld 7"/>
          <p:cNvSpPr/>
          <p:nvPr/>
        </p:nvSpPr>
        <p:spPr bwMode="auto">
          <a:xfrm>
            <a:off x="2166910" y="1928803"/>
            <a:ext cx="7215238" cy="646331"/>
          </a:xfrm>
          <a:prstGeom prst="rect">
            <a:avLst/>
          </a:prstGeom>
          <a:solidFill>
            <a:schemeClr val="bg1">
              <a:lumMod val="85000"/>
            </a:schemeClr>
          </a:solidFill>
          <a:ln>
            <a:solidFill>
              <a:schemeClr val="tx1"/>
            </a:solidFill>
          </a:ln>
        </p:spPr>
        <p:txBody>
          <a:bodyPr wrap="square" rtlCol="0">
            <a:spAutoFit/>
          </a:bodyPr>
          <a:lstStyle/>
          <a:p>
            <a:pPr>
              <a:defRPr/>
            </a:pPr>
            <a:r>
              <a:rPr lang="de-DE"/>
              <a:t>Proseminar: Historische Exkursion</a:t>
            </a:r>
            <a:endParaRPr/>
          </a:p>
          <a:p>
            <a:pPr>
              <a:defRPr/>
            </a:pPr>
            <a:r>
              <a:rPr lang="de-DE"/>
              <a:t>	Prüfung: Referat und Ausarbeitung</a:t>
            </a:r>
            <a:endParaRPr/>
          </a:p>
        </p:txBody>
      </p:sp>
      <p:sp>
        <p:nvSpPr>
          <p:cNvPr id="7" name="Textfeld 11"/>
          <p:cNvSpPr/>
          <p:nvPr/>
        </p:nvSpPr>
        <p:spPr bwMode="auto">
          <a:xfrm>
            <a:off x="2166910" y="2786058"/>
            <a:ext cx="7215238" cy="923330"/>
          </a:xfrm>
          <a:prstGeom prst="rect">
            <a:avLst/>
          </a:prstGeom>
          <a:solidFill>
            <a:schemeClr val="bg1">
              <a:lumMod val="85000"/>
            </a:schemeClr>
          </a:solidFill>
          <a:ln>
            <a:solidFill>
              <a:schemeClr val="tx1"/>
            </a:solidFill>
          </a:ln>
        </p:spPr>
        <p:txBody>
          <a:bodyPr wrap="square" rtlCol="0">
            <a:spAutoFit/>
          </a:bodyPr>
          <a:lstStyle/>
          <a:p>
            <a:pPr>
              <a:defRPr/>
            </a:pPr>
            <a:r>
              <a:rPr lang="de-DE"/>
              <a:t>Proseminar: Projektunterricht oder fächerverbindendes Lernen</a:t>
            </a:r>
            <a:endParaRPr/>
          </a:p>
          <a:p>
            <a:pPr>
              <a:defRPr/>
            </a:pPr>
            <a:r>
              <a:rPr lang="de-DE"/>
              <a:t>	Prüfung: Ausarbeitung und Reflexion eines Lehr-Lernszenarios 	 oder Projektpräsentation im Portfolio mit Reflexion</a:t>
            </a:r>
            <a:endParaRPr/>
          </a:p>
        </p:txBody>
      </p:sp>
      <p:sp>
        <p:nvSpPr>
          <p:cNvPr id="8" name="Titel 1"/>
          <p:cNvSpPr>
            <a:spLocks noGrp="1"/>
          </p:cNvSpPr>
          <p:nvPr>
            <p:ph type="ctrTitle"/>
          </p:nvPr>
        </p:nvSpPr>
        <p:spPr bwMode="auto">
          <a:xfrm>
            <a:off x="1524000" y="0"/>
            <a:ext cx="9144000" cy="571480"/>
          </a:xfrm>
        </p:spPr>
        <p:txBody>
          <a:bodyPr/>
          <a:lstStyle/>
          <a:p>
            <a:pPr algn="l">
              <a:defRPr/>
            </a:pPr>
            <a:r>
              <a:rPr lang="de-DE" sz="2000"/>
              <a:t>    Geschichte L2/3/5/BBB</a:t>
            </a:r>
            <a:endParaRPr/>
          </a:p>
        </p:txBody>
      </p:sp>
      <p:pic>
        <p:nvPicPr>
          <p:cNvPr id="9"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444480" y="4795130"/>
            <a:ext cx="812800" cy="812800"/>
          </a:xfrm>
          <a:prstGeom prst="rect">
            <a:avLst/>
          </a:prstGeom>
          <a:solidFill>
            <a:schemeClr val="accent1">
              <a:lumMod val="40000"/>
              <a:lumOff val="60000"/>
            </a:schemeClr>
          </a:solid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WS 2021/22</a:t>
            </a:r>
            <a:endParaRPr lang="de-DE" sz="2000" dirty="0"/>
          </a:p>
        </p:txBody>
      </p:sp>
      <p:sp>
        <p:nvSpPr>
          <p:cNvPr id="5" name="Rectangle 4"/>
          <p:cNvSpPr>
            <a:spLocks noChangeArrowheads="1"/>
          </p:cNvSpPr>
          <p:nvPr/>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6"/>
          <p:cNvSpPr>
            <a:spLocks noChangeArrowheads="1"/>
          </p:cNvSpPr>
          <p:nvPr/>
        </p:nvSpPr>
        <p:spPr bwMode="auto">
          <a:xfrm>
            <a:off x="2495552" y="1734246"/>
            <a:ext cx="6840809" cy="4524315"/>
          </a:xfrm>
          <a:prstGeom prst="rect">
            <a:avLst/>
          </a:prstGeom>
          <a:noFill/>
          <a:ln w="9525">
            <a:noFill/>
            <a:miter lim="800000"/>
            <a:headEnd/>
            <a:tailEnd/>
          </a:ln>
        </p:spPr>
        <p:txBody>
          <a:bodyPr wrap="square" anchor="ctr">
            <a:spAutoFit/>
          </a:bodyPr>
          <a:lstStyle/>
          <a:p>
            <a:pPr marL="342900" indent="-342900">
              <a:defRPr/>
            </a:pPr>
            <a:endParaRPr lang="de-DE" b="1"/>
          </a:p>
          <a:p>
            <a:pPr marL="342900" indent="-342900">
              <a:buFontTx/>
              <a:buChar char="•"/>
              <a:defRPr/>
            </a:pPr>
            <a:r>
              <a:rPr lang="de-DE" b="1"/>
              <a:t>Der Studienverlaufsplan gilt als Orientierung! </a:t>
            </a:r>
            <a:endParaRPr/>
          </a:p>
          <a:p>
            <a:pPr marL="800100" lvl="1" indent="-342900">
              <a:buFont typeface="Wingdings"/>
              <a:buChar char="Ø"/>
              <a:defRPr/>
            </a:pPr>
            <a:r>
              <a:rPr lang="de-DE" b="1"/>
              <a:t>Es gibt nur wenige Vorgaben durch die Modulordnung, denn nur wenige Veranstaltungen/Module setzen Voraussetzungen.  </a:t>
            </a:r>
            <a:endParaRPr/>
          </a:p>
          <a:p>
            <a:pPr marL="800100" lvl="1" indent="-342900">
              <a:buFont typeface="Wingdings"/>
              <a:buChar char="Ø"/>
              <a:defRPr/>
            </a:pPr>
            <a:r>
              <a:rPr lang="de-DE" b="1"/>
              <a:t>Innerhalb des Grundstudiums und des Hauptstudiums sollten Sie Ihren Studienverlauf vor allem mit Rücksicht auf Ihre individuellen Interessen gestalten! </a:t>
            </a:r>
            <a:endParaRPr/>
          </a:p>
          <a:p>
            <a:pPr marL="342900" indent="-342900">
              <a:buFontTx/>
              <a:buChar char="•"/>
              <a:defRPr/>
            </a:pPr>
            <a:endParaRPr lang="de-DE" b="1" u="sng"/>
          </a:p>
          <a:p>
            <a:pPr marL="342900" indent="-342900">
              <a:buFontTx/>
              <a:buChar char="•"/>
              <a:defRPr/>
            </a:pPr>
            <a:r>
              <a:rPr lang="de-DE" b="1"/>
              <a:t>Achten Sie bei der Planung Ihres Stundenplans auch auf die Prüfungsformen, die in den Modulen vorgesehen sind!</a:t>
            </a:r>
            <a:endParaRPr/>
          </a:p>
          <a:p>
            <a:pPr>
              <a:defRPr/>
            </a:pPr>
            <a:endParaRPr lang="de-DE" b="1"/>
          </a:p>
          <a:p>
            <a:pPr marL="342900" indent="-342900">
              <a:buFontTx/>
              <a:buChar char="•"/>
              <a:defRPr/>
            </a:pPr>
            <a:r>
              <a:rPr lang="de-DE" b="1"/>
              <a:t>Nehmen Sie nicht den gegenwärtigen Lehrplan für die Schule als einziges Auswahlkriterium für Veranstaltungen! Lehrpläne ändern sich und im Studium lernen Sie, sich historische Themen selbstständig zu erschließen.  </a:t>
            </a:r>
            <a:endParaRPr lang="de-DE" b="1" u="sng"/>
          </a:p>
        </p:txBody>
      </p:sp>
      <p:sp>
        <p:nvSpPr>
          <p:cNvPr id="8" name="Rectangle 7"/>
          <p:cNvSpPr>
            <a:spLocks noChangeArrowheads="1"/>
          </p:cNvSpPr>
          <p:nvPr/>
        </p:nvSpPr>
        <p:spPr bwMode="auto">
          <a:xfrm>
            <a:off x="2135188" y="1266796"/>
            <a:ext cx="8389968" cy="400110"/>
          </a:xfrm>
          <a:prstGeom prst="rect">
            <a:avLst/>
          </a:prstGeom>
          <a:noFill/>
          <a:ln w="9525">
            <a:noFill/>
            <a:miter lim="800000"/>
            <a:headEnd/>
            <a:tailEnd/>
          </a:ln>
        </p:spPr>
        <p:txBody>
          <a:bodyPr wrap="square" anchor="ctr">
            <a:spAutoFit/>
          </a:bodyPr>
          <a:lstStyle/>
          <a:p>
            <a:pPr>
              <a:defRPr/>
            </a:pPr>
            <a:r>
              <a:rPr lang="de-DE" sz="2000" b="1"/>
              <a:t>Wie wähle ich meine Veranstaltungen aus? </a:t>
            </a:r>
            <a:endParaRPr/>
          </a:p>
        </p:txBody>
      </p:sp>
      <p:pic>
        <p:nvPicPr>
          <p:cNvPr id="9"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603235" y="5301208"/>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L3		      		 WS 2021/22</a:t>
            </a:r>
            <a:endParaRPr lang="de-DE" sz="2000" dirty="0"/>
          </a:p>
        </p:txBody>
      </p:sp>
      <p:sp>
        <p:nvSpPr>
          <p:cNvPr id="5" name="Rectangle 4"/>
          <p:cNvSpPr>
            <a:spLocks noChangeArrowheads="1"/>
          </p:cNvSpPr>
          <p:nvPr/>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6"/>
          <p:cNvSpPr>
            <a:spLocks noChangeArrowheads="1"/>
          </p:cNvSpPr>
          <p:nvPr/>
        </p:nvSpPr>
        <p:spPr bwMode="auto">
          <a:xfrm>
            <a:off x="2495551" y="1995865"/>
            <a:ext cx="6913563" cy="1200329"/>
          </a:xfrm>
          <a:prstGeom prst="rect">
            <a:avLst/>
          </a:prstGeom>
          <a:noFill/>
          <a:ln w="9525">
            <a:noFill/>
            <a:miter lim="800000"/>
            <a:headEnd/>
            <a:tailEnd/>
          </a:ln>
        </p:spPr>
        <p:txBody>
          <a:bodyPr anchor="ctr">
            <a:spAutoFit/>
          </a:bodyPr>
          <a:lstStyle/>
          <a:p>
            <a:pPr marL="342900" indent="-342900">
              <a:buFontTx/>
              <a:buChar char="•"/>
              <a:defRPr/>
            </a:pPr>
            <a:r>
              <a:rPr lang="de-DE" b="1"/>
              <a:t>zwei Fremdsprachen </a:t>
            </a:r>
            <a:r>
              <a:rPr lang="de-DE"/>
              <a:t>(ist mit dem Abitur abgedeckt; sollten Sie ohne Abitur den Hochschulzugang erworben haben, wenden Sie sich an einen Fach- Studienberater) </a:t>
            </a:r>
            <a:endParaRPr lang="de-DE" b="1"/>
          </a:p>
          <a:p>
            <a:pPr marL="342900" indent="-342900">
              <a:buFontTx/>
              <a:buChar char="•"/>
              <a:defRPr/>
            </a:pPr>
            <a:r>
              <a:rPr lang="de-DE" b="1"/>
              <a:t>Latinum bzw. Lateinkenntnisse im Umfang des Latinums</a:t>
            </a:r>
            <a:endParaRPr/>
          </a:p>
        </p:txBody>
      </p:sp>
      <p:sp>
        <p:nvSpPr>
          <p:cNvPr id="8" name="Rectangle 7"/>
          <p:cNvSpPr>
            <a:spLocks noChangeArrowheads="1"/>
          </p:cNvSpPr>
          <p:nvPr/>
        </p:nvSpPr>
        <p:spPr bwMode="auto">
          <a:xfrm>
            <a:off x="2135188" y="1266796"/>
            <a:ext cx="8389968" cy="400110"/>
          </a:xfrm>
          <a:prstGeom prst="rect">
            <a:avLst/>
          </a:prstGeom>
          <a:noFill/>
          <a:ln w="9525">
            <a:noFill/>
            <a:miter lim="800000"/>
            <a:headEnd/>
            <a:tailEnd/>
          </a:ln>
        </p:spPr>
        <p:txBody>
          <a:bodyPr wrap="square" anchor="ctr">
            <a:spAutoFit/>
          </a:bodyPr>
          <a:lstStyle/>
          <a:p>
            <a:pPr>
              <a:defRPr/>
            </a:pPr>
            <a:r>
              <a:rPr lang="de-DE" sz="2000" b="1"/>
              <a:t>Welche Sprachanforderungen gibt es für Geschichte L3/BBB? </a:t>
            </a:r>
            <a:endParaRPr/>
          </a:p>
        </p:txBody>
      </p:sp>
      <p:sp>
        <p:nvSpPr>
          <p:cNvPr id="9" name="Rectangle 6"/>
          <p:cNvSpPr>
            <a:spLocks noChangeArrowheads="1"/>
          </p:cNvSpPr>
          <p:nvPr/>
        </p:nvSpPr>
        <p:spPr bwMode="auto">
          <a:xfrm>
            <a:off x="2495551" y="3152002"/>
            <a:ext cx="7500990" cy="3416320"/>
          </a:xfrm>
          <a:prstGeom prst="rect">
            <a:avLst/>
          </a:prstGeom>
          <a:solidFill>
            <a:srgbClr val="FFC000"/>
          </a:solidFill>
          <a:ln w="9525">
            <a:noFill/>
            <a:miter lim="800000"/>
            <a:headEnd/>
            <a:tailEnd/>
          </a:ln>
        </p:spPr>
        <p:txBody>
          <a:bodyPr wrap="square" anchor="ctr">
            <a:spAutoFit/>
          </a:bodyPr>
          <a:lstStyle/>
          <a:p>
            <a:pPr>
              <a:defRPr/>
            </a:pPr>
            <a:r>
              <a:rPr lang="de-DE" b="1"/>
              <a:t>Für diejenigen, die kein Latinum in der Schule erworben haben, gilt: </a:t>
            </a:r>
            <a:endParaRPr/>
          </a:p>
          <a:p>
            <a:pPr marL="342900" indent="-342900">
              <a:buFontTx/>
              <a:buChar char="•"/>
              <a:defRPr/>
            </a:pPr>
            <a:r>
              <a:rPr lang="de-DE"/>
              <a:t>Sie müssen Lateinkenntnisse im Umfang des kleinen Latinums erwerben:</a:t>
            </a:r>
            <a:endParaRPr/>
          </a:p>
          <a:p>
            <a:pPr marL="800100" lvl="1" indent="-342900">
              <a:buFontTx/>
              <a:buChar char="•"/>
              <a:defRPr/>
            </a:pPr>
            <a:r>
              <a:rPr lang="de-DE"/>
              <a:t>Dazu gibt es zwei Kurse an der JLU</a:t>
            </a:r>
            <a:endParaRPr/>
          </a:p>
          <a:p>
            <a:pPr marL="800100" lvl="1" indent="-342900">
              <a:buFontTx/>
              <a:buChar char="•"/>
              <a:defRPr/>
            </a:pPr>
            <a:r>
              <a:rPr lang="de-DE"/>
              <a:t>„Latein I“ bis zum 2. Semester  </a:t>
            </a:r>
            <a:endParaRPr/>
          </a:p>
          <a:p>
            <a:pPr marL="800100" lvl="1" indent="-342900">
              <a:buFontTx/>
              <a:buChar char="•"/>
              <a:defRPr/>
            </a:pPr>
            <a:r>
              <a:rPr lang="de-DE"/>
              <a:t>„Latein II“ spätestens bis zu den Vertiefungsmodulen Alte oder Mittelalterliche Geschichte</a:t>
            </a:r>
            <a:endParaRPr/>
          </a:p>
          <a:p>
            <a:pPr marL="342900" indent="-342900">
              <a:buFontTx/>
              <a:buChar char="•"/>
              <a:defRPr/>
            </a:pPr>
            <a:r>
              <a:rPr lang="de-DE"/>
              <a:t>Wichtig: Lateinkenntnisse gelten als Studienvoraussetzung. Deshalb ist es wichtig, dass Sie sich zu Beginn Ihres Studiums auf das Nachholen dieser Sprachkenntnisse konzentrieren, denn ohne Lateinkenntnisse können Sie Ihr Studium nach dem 2. Semester nicht fortsetzen.</a:t>
            </a:r>
            <a:endParaRPr/>
          </a:p>
          <a:p>
            <a:pPr marL="342900" indent="-342900">
              <a:buFontTx/>
              <a:buChar char="•"/>
              <a:defRPr/>
            </a:pPr>
            <a:r>
              <a:rPr lang="de-DE"/>
              <a:t>Tipp: Gehen Sie dennoch in eine oder zwei Veranstaltungen in Geschichte, um die Motivation nicht zu verlieren und zu prüfen, ob das Ihr Fach ist! </a:t>
            </a:r>
            <a:endParaRPr/>
          </a:p>
        </p:txBody>
      </p:sp>
      <p:pic>
        <p:nvPicPr>
          <p:cNvPr id="2" name="Sound aufgezeichnet" descr="Sound aufgezeichnet">
            <a:hlinkClick r:id="" action="ppaction://media"/>
            <a:extLst>
              <a:ext uri="{FF2B5EF4-FFF2-40B4-BE49-F238E27FC236}">
                <a16:creationId xmlns:a16="http://schemas.microsoft.com/office/drawing/2014/main" id="{965450D7-07DE-B446-9C14-8E3E504B7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3360" y="5301208"/>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L3		      		 WS 2021/22</a:t>
            </a:r>
            <a:endParaRPr lang="de-DE" sz="2000" dirty="0"/>
          </a:p>
        </p:txBody>
      </p:sp>
      <p:sp>
        <p:nvSpPr>
          <p:cNvPr id="5" name="Rectangle 4"/>
          <p:cNvSpPr>
            <a:spLocks noChangeArrowheads="1"/>
          </p:cNvSpPr>
          <p:nvPr/>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7"/>
          <p:cNvSpPr>
            <a:spLocks noChangeArrowheads="1"/>
          </p:cNvSpPr>
          <p:nvPr/>
        </p:nvSpPr>
        <p:spPr bwMode="auto">
          <a:xfrm>
            <a:off x="1524000" y="1084275"/>
            <a:ext cx="9001156" cy="4647426"/>
          </a:xfrm>
          <a:prstGeom prst="rect">
            <a:avLst/>
          </a:prstGeom>
          <a:noFill/>
          <a:ln w="9525">
            <a:noFill/>
            <a:miter lim="800000"/>
            <a:headEnd/>
            <a:tailEnd/>
          </a:ln>
        </p:spPr>
        <p:txBody>
          <a:bodyPr wrap="square" anchor="ctr">
            <a:spAutoFit/>
          </a:bodyPr>
          <a:lstStyle/>
          <a:p>
            <a:pPr>
              <a:defRPr/>
            </a:pPr>
            <a:r>
              <a:rPr lang="de-DE" sz="2000" b="1"/>
              <a:t>Welche Sprachanforderungen gibt es? </a:t>
            </a:r>
            <a:endParaRPr/>
          </a:p>
          <a:p>
            <a:pPr>
              <a:defRPr/>
            </a:pPr>
            <a:r>
              <a:rPr lang="de-DE" sz="2000" b="1"/>
              <a:t>Wie sieht die Praxis in den Seminaren aus?</a:t>
            </a:r>
            <a:endParaRPr/>
          </a:p>
          <a:p>
            <a:pPr>
              <a:defRPr/>
            </a:pPr>
            <a:endParaRPr lang="de-DE" sz="2000" b="1"/>
          </a:p>
          <a:p>
            <a:pPr marL="1257300" lvl="2" indent="-342900">
              <a:buFontTx/>
              <a:buChar char="•"/>
              <a:defRPr/>
            </a:pPr>
            <a:endParaRPr lang="de-DE"/>
          </a:p>
          <a:p>
            <a:pPr marL="1257300" lvl="2" indent="-342900">
              <a:buFontTx/>
              <a:buChar char="•"/>
              <a:defRPr/>
            </a:pPr>
            <a:r>
              <a:rPr lang="de-DE"/>
              <a:t>Es gibt jedes Semester auch bilinguale Seminarangebote. </a:t>
            </a:r>
            <a:endParaRPr/>
          </a:p>
          <a:p>
            <a:pPr marL="1257300" lvl="2" indent="-342900">
              <a:buFontTx/>
              <a:buChar char="•"/>
              <a:defRPr/>
            </a:pPr>
            <a:r>
              <a:rPr lang="de-DE"/>
              <a:t>In allen Seminaren können englischsprachige Texte vorkommen, je nach Thema auch französischsprachige.</a:t>
            </a:r>
            <a:endParaRPr/>
          </a:p>
          <a:p>
            <a:pPr marL="1257300" lvl="2" indent="-342900">
              <a:buFontTx/>
              <a:buChar char="•"/>
              <a:defRPr/>
            </a:pPr>
            <a:r>
              <a:rPr lang="de-DE"/>
              <a:t>In den Seminaren zur Osteuropäischen Geschichte sind Kenntnisse in den slawischen Sprachen gern gesehen, aber keine Teilnahmevoraussetzung.</a:t>
            </a:r>
            <a:endParaRPr/>
          </a:p>
          <a:p>
            <a:pPr marL="1257300" lvl="2" indent="-342900">
              <a:buFontTx/>
              <a:buChar char="•"/>
              <a:defRPr/>
            </a:pPr>
            <a:r>
              <a:rPr lang="de-DE"/>
              <a:t>In den Seminaren zur Mittelalterlichen Geschichte wird vorausgesetzt, dass Sie Latein können. Ihre Schulkenntnisse reichen in der Regel auch dann aus, wenn der Unterricht längere Zeit zurückliegt; sie erwerben sich gemeinsam mit allen Seminarteilnehmern im Verlauf der Seminare einen Fachwortschatz sowie eine gewisse Übersetzungspraxis für einzelne Textgattungen. </a:t>
            </a:r>
            <a:endParaRPr/>
          </a:p>
          <a:p>
            <a:pPr lvl="2">
              <a:defRPr/>
            </a:pPr>
            <a:endParaRPr lang="de-DE"/>
          </a:p>
          <a:p>
            <a:pPr>
              <a:defRPr/>
            </a:pPr>
            <a:r>
              <a:rPr lang="de-DE" sz="2000" b="1"/>
              <a:t> </a:t>
            </a:r>
            <a:endParaRPr/>
          </a:p>
        </p:txBody>
      </p:sp>
      <p:pic>
        <p:nvPicPr>
          <p:cNvPr id="2" name="Sound aufgezeichnet" descr="Sound aufgezeichnet">
            <a:hlinkClick r:id="" action="ppaction://media"/>
            <a:extLst>
              <a:ext uri="{FF2B5EF4-FFF2-40B4-BE49-F238E27FC236}">
                <a16:creationId xmlns:a16="http://schemas.microsoft.com/office/drawing/2014/main" id="{13D8373B-E5EA-0E42-9317-E91A89E4CE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34675" y="4797152"/>
            <a:ext cx="812800" cy="812800"/>
          </a:xfrm>
          <a:prstGeom prst="rect">
            <a:avLst/>
          </a:prstGeom>
          <a:solidFill>
            <a:schemeClr val="accent1">
              <a:lumMod val="60000"/>
              <a:lumOff val="40000"/>
            </a:schemeClr>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WS 2021/22</a:t>
            </a:r>
            <a:endParaRPr lang="de-DE" sz="2000" dirty="0"/>
          </a:p>
        </p:txBody>
      </p:sp>
      <p:sp>
        <p:nvSpPr>
          <p:cNvPr id="5"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p:cNvSpPr>
            <a:spLocks noChangeArrowheads="1"/>
          </p:cNvSpPr>
          <p:nvPr/>
        </p:nvSpPr>
        <p:spPr bwMode="auto">
          <a:xfrm>
            <a:off x="1992313" y="1412876"/>
            <a:ext cx="5040312" cy="549275"/>
          </a:xfrm>
          <a:prstGeom prst="rect">
            <a:avLst/>
          </a:prstGeom>
          <a:noFill/>
          <a:ln w="9525">
            <a:noFill/>
            <a:miter lim="800000"/>
            <a:headEnd/>
            <a:tailEnd/>
          </a:ln>
        </p:spPr>
        <p:txBody>
          <a:bodyPr anchor="ctr">
            <a:spAutoFit/>
          </a:bodyPr>
          <a:lstStyle/>
          <a:p>
            <a:pPr>
              <a:defRPr/>
            </a:pPr>
            <a:r>
              <a:rPr lang="de-DE" sz="3000" b="1"/>
              <a:t>Historisches Institut</a:t>
            </a:r>
            <a:endParaRPr/>
          </a:p>
        </p:txBody>
      </p:sp>
      <p:pic>
        <p:nvPicPr>
          <p:cNvPr id="7" name="Picture 8" descr="jlu logo"/>
          <p:cNvPicPr>
            <a:picLocks noChangeAspect="1" noChangeArrowheads="1"/>
          </p:cNvPicPr>
          <p:nvPr/>
        </p:nvPicPr>
        <p:blipFill>
          <a:blip r:embed="rId6"/>
          <a:stretch/>
        </p:blipFill>
        <p:spPr bwMode="auto">
          <a:xfrm>
            <a:off x="8183564" y="1298574"/>
            <a:ext cx="2143125" cy="762000"/>
          </a:xfrm>
          <a:prstGeom prst="rect">
            <a:avLst/>
          </a:prstGeom>
          <a:noFill/>
        </p:spPr>
      </p:pic>
      <p:sp>
        <p:nvSpPr>
          <p:cNvPr id="8" name="Rectangle 10"/>
          <p:cNvSpPr>
            <a:spLocks noChangeArrowheads="1"/>
          </p:cNvSpPr>
          <p:nvPr/>
        </p:nvSpPr>
        <p:spPr bwMode="auto">
          <a:xfrm>
            <a:off x="2207568" y="3897924"/>
            <a:ext cx="8863706" cy="2179319"/>
          </a:xfrm>
          <a:prstGeom prst="rect">
            <a:avLst/>
          </a:prstGeom>
          <a:noFill/>
          <a:ln w="9525">
            <a:noFill/>
            <a:miter lim="800000"/>
            <a:headEnd/>
            <a:tailEnd/>
          </a:ln>
        </p:spPr>
        <p:txBody>
          <a:bodyPr wrap="square" anchor="ctr">
            <a:spAutoFit/>
          </a:bodyPr>
          <a:lstStyle/>
          <a:p>
            <a:pPr>
              <a:defRPr/>
            </a:pPr>
            <a:endParaRPr lang="de-DE" sz="5000" b="1"/>
          </a:p>
          <a:p>
            <a:pPr algn="r">
              <a:defRPr/>
            </a:pPr>
            <a:endParaRPr lang="de-DE" sz="5000" b="1"/>
          </a:p>
          <a:p>
            <a:pPr>
              <a:defRPr/>
            </a:pPr>
            <a:r>
              <a:rPr lang="de-DE"/>
              <a:t>Prof. Dr. Hannah Ahlheim                                       	Dr. Monika Rox-Helmer OStR i.H</a:t>
            </a:r>
          </a:p>
          <a:p>
            <a:pPr>
              <a:defRPr/>
            </a:pPr>
            <a:r>
              <a:rPr lang="de-DE"/>
              <a:t>Geschäftsführende Direktorin                                   Studienfachberaterin Lehramt</a:t>
            </a:r>
            <a:endParaRPr/>
          </a:p>
        </p:txBody>
      </p:sp>
      <p:sp>
        <p:nvSpPr>
          <p:cNvPr id="9" name="Line 13"/>
          <p:cNvSpPr>
            <a:spLocks noChangeShapeType="1"/>
          </p:cNvSpPr>
          <p:nvPr/>
        </p:nvSpPr>
        <p:spPr bwMode="auto">
          <a:xfrm>
            <a:off x="1919288" y="1989138"/>
            <a:ext cx="4176712" cy="0"/>
          </a:xfrm>
          <a:prstGeom prst="line">
            <a:avLst/>
          </a:prstGeom>
          <a:noFill/>
          <a:ln w="9525">
            <a:solidFill>
              <a:schemeClr val="tx1"/>
            </a:solidFill>
            <a:round/>
            <a:headEnd/>
            <a:tailEnd/>
          </a:ln>
        </p:spPr>
        <p:txBody>
          <a:bodyPr/>
          <a:lstStyle/>
          <a:p>
            <a:pPr>
              <a:defRPr/>
            </a:pPr>
            <a:endParaRPr lang="de-DE"/>
          </a:p>
        </p:txBody>
      </p:sp>
      <p:pic>
        <p:nvPicPr>
          <p:cNvPr id="10" name="Grafik 2"/>
          <p:cNvPicPr>
            <a:picLocks noChangeAspect="1"/>
          </p:cNvPicPr>
          <p:nvPr/>
        </p:nvPicPr>
        <p:blipFill>
          <a:blip r:embed="rId7"/>
          <a:stretch/>
        </p:blipFill>
        <p:spPr bwMode="auto">
          <a:xfrm>
            <a:off x="6875243" y="3206625"/>
            <a:ext cx="2943789" cy="1961299"/>
          </a:xfrm>
          <a:prstGeom prst="rect">
            <a:avLst/>
          </a:prstGeom>
        </p:spPr>
      </p:pic>
      <p:sp>
        <p:nvSpPr>
          <p:cNvPr id="11" name="Textfeld 3"/>
          <p:cNvSpPr/>
          <p:nvPr/>
        </p:nvSpPr>
        <p:spPr bwMode="auto">
          <a:xfrm>
            <a:off x="1992313" y="2666998"/>
            <a:ext cx="6449975" cy="369332"/>
          </a:xfrm>
          <a:prstGeom prst="rect">
            <a:avLst/>
          </a:prstGeom>
          <a:noFill/>
        </p:spPr>
        <p:txBody>
          <a:bodyPr wrap="square" rtlCol="0">
            <a:spAutoFit/>
          </a:bodyPr>
          <a:lstStyle/>
          <a:p>
            <a:pPr>
              <a:defRPr/>
            </a:pPr>
            <a:r>
              <a:rPr lang="de-DE" b="1"/>
              <a:t>Wir freuen uns, Sie am Historischen Institut begrüßen zu dürfen! </a:t>
            </a:r>
            <a:endParaRPr/>
          </a:p>
        </p:txBody>
      </p:sp>
      <p:pic>
        <p:nvPicPr>
          <p:cNvPr id="12"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p:blipFill>
        <p:spPr bwMode="auto">
          <a:xfrm>
            <a:off x="10478195" y="4761524"/>
            <a:ext cx="812800" cy="812800"/>
          </a:xfrm>
          <a:prstGeom prst="rect">
            <a:avLst/>
          </a:prstGeom>
          <a:solidFill>
            <a:schemeClr val="accent5">
              <a:lumMod val="60000"/>
              <a:lumOff val="40000"/>
            </a:schemeClr>
          </a:solidFill>
        </p:spPr>
      </p:pic>
      <p:pic>
        <p:nvPicPr>
          <p:cNvPr id="13" name="1 Sound aufgezeich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p:blipFill>
        <p:spPr bwMode="auto">
          <a:xfrm>
            <a:off x="5593278" y="5772443"/>
            <a:ext cx="609600" cy="609600"/>
          </a:xfrm>
          <a:prstGeom prst="rect">
            <a:avLst/>
          </a:prstGeom>
        </p:spPr>
      </p:pic>
      <p:pic>
        <p:nvPicPr>
          <p:cNvPr id="14" name="Grafik 11"/>
          <p:cNvPicPr>
            <a:picLocks noChangeAspect="1"/>
          </p:cNvPicPr>
          <p:nvPr/>
        </p:nvPicPr>
        <p:blipFill>
          <a:blip r:embed="rId10"/>
          <a:stretch/>
        </p:blipFill>
        <p:spPr bwMode="auto">
          <a:xfrm>
            <a:off x="2229693" y="3192377"/>
            <a:ext cx="2987607" cy="21340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Untertitel 4"/>
          <p:cNvSpPr>
            <a:spLocks noGrp="1"/>
          </p:cNvSpPr>
          <p:nvPr>
            <p:ph type="subTitle" idx="1"/>
          </p:nvPr>
        </p:nvSpPr>
        <p:spPr bwMode="auto">
          <a:xfrm>
            <a:off x="1900238" y="1772816"/>
            <a:ext cx="8767762" cy="4185072"/>
          </a:xfrm>
        </p:spPr>
        <p:txBody>
          <a:bodyPr>
            <a:normAutofit/>
          </a:bodyPr>
          <a:lstStyle/>
          <a:p>
            <a:pPr lvl="1" algn="l">
              <a:lnSpc>
                <a:spcPct val="95000"/>
              </a:lnSpc>
              <a:defRPr/>
            </a:pPr>
            <a:r>
              <a:rPr lang="de-DE" sz="1600" b="1" dirty="0">
                <a:solidFill>
                  <a:schemeClr val="accent2">
                    <a:lumMod val="75000"/>
                  </a:schemeClr>
                </a:solidFill>
              </a:rPr>
              <a:t>Fachwissenschaft: Prof. Dr. Hans-Jürgen </a:t>
            </a:r>
            <a:r>
              <a:rPr lang="de-DE" sz="1600" b="1" dirty="0" err="1">
                <a:solidFill>
                  <a:schemeClr val="accent2">
                    <a:lumMod val="75000"/>
                  </a:schemeClr>
                </a:solidFill>
              </a:rPr>
              <a:t>Bömelburg</a:t>
            </a:r>
            <a:endParaRPr sz="1600" dirty="0"/>
          </a:p>
          <a:p>
            <a:pPr lvl="2" algn="l">
              <a:lnSpc>
                <a:spcPct val="70000"/>
              </a:lnSpc>
              <a:defRPr/>
            </a:pPr>
            <a:r>
              <a:rPr lang="de-DE" sz="1400" dirty="0"/>
              <a:t>Beratungstermine nach Vereinbarung</a:t>
            </a:r>
            <a:endParaRPr sz="1400" dirty="0"/>
          </a:p>
          <a:p>
            <a:pPr lvl="2" algn="l">
              <a:lnSpc>
                <a:spcPct val="70000"/>
              </a:lnSpc>
              <a:defRPr/>
            </a:pPr>
            <a:r>
              <a:rPr lang="de-DE" sz="1400" dirty="0"/>
              <a:t>Tel.: 0641/ 99-28020</a:t>
            </a:r>
            <a:endParaRPr sz="1400" dirty="0"/>
          </a:p>
          <a:p>
            <a:pPr lvl="2" algn="l">
              <a:lnSpc>
                <a:spcPct val="70000"/>
              </a:lnSpc>
              <a:defRPr/>
            </a:pPr>
            <a:r>
              <a:rPr lang="de-DE" sz="1400" dirty="0"/>
              <a:t>Email: </a:t>
            </a:r>
            <a:r>
              <a:rPr lang="de-DE" sz="1400" dirty="0" err="1"/>
              <a:t>Hans-Juergen.Boemelburg@geschichte.uni-giessen.de</a:t>
            </a:r>
            <a:r>
              <a:rPr lang="de-DE" sz="1400" dirty="0"/>
              <a:t> </a:t>
            </a:r>
            <a:endParaRPr sz="1400" dirty="0"/>
          </a:p>
          <a:p>
            <a:pPr lvl="1" algn="l">
              <a:lnSpc>
                <a:spcPct val="70000"/>
              </a:lnSpc>
              <a:defRPr/>
            </a:pPr>
            <a:endParaRPr lang="de-DE" sz="1600" dirty="0"/>
          </a:p>
          <a:p>
            <a:pPr lvl="1" algn="l">
              <a:lnSpc>
                <a:spcPct val="70000"/>
              </a:lnSpc>
              <a:defRPr/>
            </a:pPr>
            <a:r>
              <a:rPr lang="de-DE" sz="1600" b="1" dirty="0">
                <a:solidFill>
                  <a:schemeClr val="accent2">
                    <a:lumMod val="75000"/>
                  </a:schemeClr>
                </a:solidFill>
              </a:rPr>
              <a:t>Fachdidaktik: Dr. Monika </a:t>
            </a:r>
            <a:r>
              <a:rPr lang="de-DE" sz="1600" b="1" dirty="0" err="1">
                <a:solidFill>
                  <a:schemeClr val="accent2">
                    <a:lumMod val="75000"/>
                  </a:schemeClr>
                </a:solidFill>
              </a:rPr>
              <a:t>Rox</a:t>
            </a:r>
            <a:r>
              <a:rPr lang="de-DE" sz="1600" b="1" dirty="0">
                <a:solidFill>
                  <a:schemeClr val="accent2">
                    <a:lumMod val="75000"/>
                  </a:schemeClr>
                </a:solidFill>
              </a:rPr>
              <a:t>-Helmer</a:t>
            </a:r>
            <a:endParaRPr sz="1600" dirty="0"/>
          </a:p>
          <a:p>
            <a:pPr lvl="2" algn="l">
              <a:lnSpc>
                <a:spcPct val="70000"/>
              </a:lnSpc>
              <a:defRPr/>
            </a:pPr>
            <a:r>
              <a:rPr lang="de-DE" sz="1400" dirty="0"/>
              <a:t>Sprechstunde regelmäßig: Mittwoch 13-15.00h (Tel.: 0641/99-28315); Anmeldung über </a:t>
            </a:r>
            <a:r>
              <a:rPr lang="de-DE" sz="1400" dirty="0" err="1"/>
              <a:t>Stud.IP</a:t>
            </a:r>
            <a:r>
              <a:rPr lang="de-DE" sz="1400" dirty="0"/>
              <a:t> </a:t>
            </a:r>
          </a:p>
          <a:p>
            <a:pPr lvl="2" algn="l">
              <a:lnSpc>
                <a:spcPct val="70000"/>
              </a:lnSpc>
              <a:defRPr/>
            </a:pPr>
            <a:r>
              <a:rPr lang="de-DE" sz="1400" dirty="0"/>
              <a:t>Email: </a:t>
            </a:r>
            <a:r>
              <a:rPr lang="de-DE" sz="1400" u="sng" dirty="0">
                <a:hlinkClick r:id="rId2"/>
              </a:rPr>
              <a:t>Monika.C.Rox-Helmer@geschichte.uni-giessen.de</a:t>
            </a:r>
            <a:endParaRPr lang="de-DE" sz="1400" dirty="0"/>
          </a:p>
          <a:p>
            <a:pPr lvl="2" algn="l">
              <a:lnSpc>
                <a:spcPct val="70000"/>
              </a:lnSpc>
              <a:defRPr/>
            </a:pPr>
            <a:endParaRPr lang="de-DE" sz="1400" dirty="0"/>
          </a:p>
          <a:p>
            <a:pPr lvl="2" algn="l">
              <a:lnSpc>
                <a:spcPct val="70000"/>
              </a:lnSpc>
              <a:defRPr/>
            </a:pPr>
            <a:r>
              <a:rPr lang="de-DE" sz="1600" b="1" dirty="0">
                <a:solidFill>
                  <a:schemeClr val="accent2">
                    <a:lumMod val="75000"/>
                  </a:schemeClr>
                </a:solidFill>
              </a:rPr>
              <a:t>Sprechstunde Studienanfänger:</a:t>
            </a:r>
          </a:p>
          <a:p>
            <a:pPr marL="1200150" lvl="2" indent="-285750" algn="l">
              <a:lnSpc>
                <a:spcPct val="70000"/>
              </a:lnSpc>
              <a:buFont typeface="Wingdings" pitchFamily="2" charset="2"/>
              <a:buChar char="Ø"/>
              <a:defRPr/>
            </a:pPr>
            <a:r>
              <a:rPr lang="de-DE" sz="1600" dirty="0"/>
              <a:t>Beratung auf dem Infomarkt der Studieneinführungswoche </a:t>
            </a:r>
          </a:p>
          <a:p>
            <a:pPr lvl="2" algn="l">
              <a:lnSpc>
                <a:spcPct val="70000"/>
              </a:lnSpc>
              <a:defRPr/>
            </a:pPr>
            <a:endParaRPr lang="de-DE" sz="1400" dirty="0"/>
          </a:p>
          <a:p>
            <a:pPr lvl="1" algn="l">
              <a:lnSpc>
                <a:spcPct val="70000"/>
              </a:lnSpc>
              <a:defRPr/>
            </a:pPr>
            <a:r>
              <a:rPr lang="de-DE" sz="1600" dirty="0"/>
              <a:t>		</a:t>
            </a:r>
            <a:endParaRPr sz="1600" dirty="0"/>
          </a:p>
          <a:p>
            <a:pPr algn="l">
              <a:lnSpc>
                <a:spcPct val="70000"/>
              </a:lnSpc>
              <a:defRPr/>
            </a:pPr>
            <a:endParaRPr lang="de-DE" sz="1900" dirty="0"/>
          </a:p>
        </p:txBody>
      </p:sp>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L2/L5 	      		 WS 2021/22</a:t>
            </a:r>
            <a:endParaRPr lang="de-DE" sz="2000" dirty="0"/>
          </a:p>
        </p:txBody>
      </p:sp>
      <p:sp>
        <p:nvSpPr>
          <p:cNvPr id="5" name="Rectangle 4"/>
          <p:cNvSpPr>
            <a:spLocks noChangeArrowheads="1"/>
          </p:cNvSpPr>
          <p:nvPr/>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Titel 3"/>
          <p:cNvSpPr>
            <a:spLocks noGrp="1"/>
          </p:cNvSpPr>
          <p:nvPr>
            <p:ph type="ctrTitle"/>
          </p:nvPr>
        </p:nvSpPr>
        <p:spPr bwMode="auto">
          <a:xfrm>
            <a:off x="1900238" y="1122363"/>
            <a:ext cx="8767762" cy="466188"/>
          </a:xfrm>
        </p:spPr>
        <p:txBody>
          <a:bodyPr/>
          <a:lstStyle/>
          <a:p>
            <a:pPr algn="l">
              <a:defRPr/>
            </a:pPr>
            <a:r>
              <a:rPr lang="de-DE" sz="2000" b="1">
                <a:latin typeface="+mn-lt"/>
              </a:rPr>
              <a:t>Studienfachberatung</a:t>
            </a:r>
            <a:r>
              <a:rPr lang="de-DE" sz="2000" b="1"/>
              <a:t> </a:t>
            </a:r>
            <a:endParaRPr/>
          </a:p>
        </p:txBody>
      </p:sp>
    </p:spTree>
    <p:extLst>
      <p:ext uri="{BB962C8B-B14F-4D97-AF65-F5344CB8AC3E}">
        <p14:creationId xmlns:p14="http://schemas.microsoft.com/office/powerpoint/2010/main" val="222479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L3	      		 WS 2021/22</a:t>
            </a:r>
            <a:endParaRPr lang="de-DE" sz="2000" dirty="0"/>
          </a:p>
        </p:txBody>
      </p:sp>
      <p:sp>
        <p:nvSpPr>
          <p:cNvPr id="5" name="Rectangle 4"/>
          <p:cNvSpPr>
            <a:spLocks noChangeArrowheads="1"/>
          </p:cNvSpPr>
          <p:nvPr/>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Titel 3"/>
          <p:cNvSpPr>
            <a:spLocks noGrp="1"/>
          </p:cNvSpPr>
          <p:nvPr>
            <p:ph type="ctrTitle"/>
          </p:nvPr>
        </p:nvSpPr>
        <p:spPr bwMode="auto">
          <a:xfrm>
            <a:off x="1900238" y="1122363"/>
            <a:ext cx="8767762" cy="452120"/>
          </a:xfrm>
        </p:spPr>
        <p:txBody>
          <a:bodyPr/>
          <a:lstStyle/>
          <a:p>
            <a:pPr algn="l">
              <a:defRPr/>
            </a:pPr>
            <a:r>
              <a:rPr lang="de-DE" sz="2000" b="1">
                <a:latin typeface="+mn-lt"/>
              </a:rPr>
              <a:t>Weitere Informationsmöglichkeiten </a:t>
            </a:r>
            <a:endParaRPr/>
          </a:p>
        </p:txBody>
      </p:sp>
      <p:sp>
        <p:nvSpPr>
          <p:cNvPr id="8" name="Untertitel 4"/>
          <p:cNvSpPr>
            <a:spLocks noGrp="1"/>
          </p:cNvSpPr>
          <p:nvPr>
            <p:ph type="subTitle" idx="1"/>
          </p:nvPr>
        </p:nvSpPr>
        <p:spPr bwMode="auto">
          <a:xfrm>
            <a:off x="1900238" y="1842868"/>
            <a:ext cx="8767762" cy="4115020"/>
          </a:xfrm>
        </p:spPr>
        <p:txBody>
          <a:bodyPr/>
          <a:lstStyle/>
          <a:p>
            <a:pPr algn="l">
              <a:lnSpc>
                <a:spcPct val="70000"/>
              </a:lnSpc>
              <a:defRPr/>
            </a:pPr>
            <a:r>
              <a:rPr lang="de-DE" sz="2000"/>
              <a:t>Die Homepage des Historischen Instituts:</a:t>
            </a:r>
            <a:endParaRPr sz="1300"/>
          </a:p>
          <a:p>
            <a:pPr algn="l">
              <a:lnSpc>
                <a:spcPct val="70000"/>
              </a:lnSpc>
              <a:defRPr/>
            </a:pPr>
            <a:r>
              <a:rPr lang="de-DE" sz="1300" i="1" u="sng">
                <a:hlinkClick r:id="rId2"/>
              </a:rPr>
              <a:t>http://www.uni-giessen.de/fbz/fb04/institute/geschichte/</a:t>
            </a:r>
            <a:endParaRPr lang="de-DE" sz="1300" i="1"/>
          </a:p>
          <a:p>
            <a:pPr algn="l">
              <a:lnSpc>
                <a:spcPct val="70000"/>
              </a:lnSpc>
              <a:defRPr/>
            </a:pPr>
            <a:endParaRPr lang="de-DE" sz="1800" i="1"/>
          </a:p>
          <a:p>
            <a:pPr lvl="2" indent="-342900" algn="l">
              <a:lnSpc>
                <a:spcPct val="70000"/>
              </a:lnSpc>
              <a:buFont typeface="Symbol"/>
              <a:buChar char=""/>
              <a:defRPr/>
            </a:pPr>
            <a:r>
              <a:rPr lang="de-DE" sz="1800"/>
              <a:t>Informationen zum Studium: Studiengänge, Fachberatung, Bafög</a:t>
            </a:r>
            <a:endParaRPr sz="1000"/>
          </a:p>
          <a:p>
            <a:pPr lvl="2" indent="-342900" algn="l">
              <a:lnSpc>
                <a:spcPct val="70000"/>
              </a:lnSpc>
              <a:buFont typeface="Symbol"/>
              <a:buChar char=""/>
              <a:defRPr/>
            </a:pPr>
            <a:r>
              <a:rPr lang="de-DE" sz="1800"/>
              <a:t>Lehrende und ihre Kontaktdaten </a:t>
            </a:r>
            <a:endParaRPr sz="1000"/>
          </a:p>
          <a:p>
            <a:pPr lvl="2" indent="-342900" algn="l">
              <a:lnSpc>
                <a:spcPct val="70000"/>
              </a:lnSpc>
              <a:buFont typeface="Symbol"/>
              <a:buChar char=""/>
              <a:defRPr/>
            </a:pPr>
            <a:r>
              <a:rPr lang="de-DE" sz="1800"/>
              <a:t>Aktuelle Termine, Neuigkeiten.... </a:t>
            </a:r>
            <a:endParaRPr sz="1000"/>
          </a:p>
          <a:p>
            <a:pPr lvl="2" indent="-342900" algn="l">
              <a:lnSpc>
                <a:spcPct val="70000"/>
              </a:lnSpc>
              <a:buFont typeface="Symbol"/>
              <a:buChar char=""/>
              <a:defRPr/>
            </a:pPr>
            <a:endParaRPr lang="de-DE" sz="1000"/>
          </a:p>
          <a:p>
            <a:pPr lvl="2" indent="-342900" algn="l">
              <a:lnSpc>
                <a:spcPct val="70000"/>
              </a:lnSpc>
              <a:buFont typeface="Symbol"/>
              <a:buChar char=""/>
              <a:defRPr/>
            </a:pPr>
            <a:endParaRPr lang="de-DE" sz="1000"/>
          </a:p>
          <a:p>
            <a:pPr algn="l">
              <a:lnSpc>
                <a:spcPct val="70000"/>
              </a:lnSpc>
              <a:defRPr/>
            </a:pPr>
            <a:r>
              <a:rPr lang="de-DE" sz="2000"/>
              <a:t>Die Homepage der Fachdidaktik Geschichte </a:t>
            </a:r>
            <a:endParaRPr sz="1300"/>
          </a:p>
          <a:p>
            <a:pPr algn="l">
              <a:lnSpc>
                <a:spcPct val="70000"/>
              </a:lnSpc>
              <a:defRPr/>
            </a:pPr>
            <a:r>
              <a:rPr lang="de-DE" sz="1200" b="1" i="1" u="sng">
                <a:hlinkClick r:id="rId3"/>
              </a:rPr>
              <a:t>http://www.uni-giessen.de/cms/fbz/fb04/institute/geschichte/didaktik/Informatione</a:t>
            </a:r>
            <a:endParaRPr lang="de-DE" sz="1200" b="1" i="1"/>
          </a:p>
          <a:p>
            <a:pPr marL="800100" lvl="2" algn="l">
              <a:lnSpc>
                <a:spcPct val="70000"/>
              </a:lnSpc>
              <a:defRPr/>
            </a:pPr>
            <a:endParaRPr lang="de-DE" sz="1000"/>
          </a:p>
          <a:p>
            <a:pPr lvl="2" indent="-342900" algn="l">
              <a:lnSpc>
                <a:spcPct val="70000"/>
              </a:lnSpc>
              <a:buFont typeface="Symbol"/>
              <a:buChar char=""/>
              <a:defRPr/>
            </a:pPr>
            <a:r>
              <a:rPr lang="de-DE" sz="1800"/>
              <a:t>Studienführer: Lehramt Geschichte studieren in Gießen: Tipps und Tricks von Lehrenden und Studierenden der Didaktik</a:t>
            </a:r>
            <a:endParaRPr sz="1000"/>
          </a:p>
          <a:p>
            <a:pPr lvl="2" indent="-342900" algn="l">
              <a:lnSpc>
                <a:spcPct val="70000"/>
              </a:lnSpc>
              <a:buFont typeface="Symbol"/>
              <a:buChar char=""/>
              <a:defRPr/>
            </a:pPr>
            <a:r>
              <a:rPr lang="de-DE" sz="1800"/>
              <a:t>Informationen zu einzelnen Modulen und Hinweise auf Grundlagenliteratur</a:t>
            </a:r>
            <a:endParaRPr sz="1000"/>
          </a:p>
          <a:p>
            <a:pPr lvl="2" indent="-342900" algn="l">
              <a:lnSpc>
                <a:spcPct val="70000"/>
              </a:lnSpc>
              <a:buFont typeface="Symbol"/>
              <a:buChar char=""/>
              <a:defRPr/>
            </a:pPr>
            <a:r>
              <a:rPr lang="de-DE" sz="1800"/>
              <a:t>Projekte, Forschungsarbeiten, Unterrichtsmaterialien....</a:t>
            </a:r>
            <a:endParaRPr sz="1000"/>
          </a:p>
          <a:p>
            <a:pPr algn="l">
              <a:lnSpc>
                <a:spcPct val="70000"/>
              </a:lnSpc>
              <a:defRPr/>
            </a:pPr>
            <a:endParaRPr lang="de-DE" sz="130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L3		       	WS 2021/22</a:t>
            </a:r>
            <a:endParaRPr lang="de-DE" sz="2000" dirty="0"/>
          </a:p>
        </p:txBody>
      </p:sp>
      <p:sp>
        <p:nvSpPr>
          <p:cNvPr id="5" name="Rectangle 4"/>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p:cNvSpPr>
            <a:spLocks noChangeArrowheads="1"/>
          </p:cNvSpPr>
          <p:nvPr/>
        </p:nvSpPr>
        <p:spPr bwMode="auto">
          <a:xfrm>
            <a:off x="1905000" y="2133601"/>
            <a:ext cx="4419600" cy="276999"/>
          </a:xfrm>
          <a:prstGeom prst="rect">
            <a:avLst/>
          </a:prstGeom>
          <a:noFill/>
          <a:ln w="9525">
            <a:noFill/>
            <a:miter lim="800000"/>
            <a:headEnd/>
            <a:tailEnd/>
          </a:ln>
        </p:spPr>
        <p:txBody>
          <a:bodyPr anchor="ctr">
            <a:spAutoFit/>
          </a:bodyPr>
          <a:lstStyle/>
          <a:p>
            <a:pPr>
              <a:defRPr/>
            </a:pPr>
            <a:r>
              <a:rPr lang="de-DE" sz="1200" b="1">
                <a:cs typeface="Times New Roman"/>
              </a:rPr>
              <a:t> </a:t>
            </a:r>
            <a:endParaRPr/>
          </a:p>
        </p:txBody>
      </p:sp>
      <p:sp>
        <p:nvSpPr>
          <p:cNvPr id="7" name="Textfeld 8"/>
          <p:cNvSpPr/>
          <p:nvPr/>
        </p:nvSpPr>
        <p:spPr bwMode="auto">
          <a:xfrm>
            <a:off x="3238481" y="2357430"/>
            <a:ext cx="5857916" cy="3046988"/>
          </a:xfrm>
          <a:prstGeom prst="rect">
            <a:avLst/>
          </a:prstGeom>
          <a:noFill/>
        </p:spPr>
        <p:txBody>
          <a:bodyPr wrap="square" rtlCol="0">
            <a:spAutoFit/>
          </a:bodyPr>
          <a:lstStyle/>
          <a:p>
            <a:pPr algn="ctr">
              <a:defRPr/>
            </a:pPr>
            <a:r>
              <a:rPr lang="de-DE" sz="3200" dirty="0"/>
              <a:t>Wir danken Ihnen für Ihre Aufmerksamkeit </a:t>
            </a:r>
            <a:endParaRPr dirty="0"/>
          </a:p>
          <a:p>
            <a:pPr algn="ctr">
              <a:defRPr/>
            </a:pPr>
            <a:r>
              <a:rPr lang="de-DE" sz="3200" dirty="0"/>
              <a:t> und wünschen Ihnen</a:t>
            </a:r>
            <a:endParaRPr dirty="0"/>
          </a:p>
          <a:p>
            <a:pPr algn="ctr">
              <a:defRPr/>
            </a:pPr>
            <a:r>
              <a:rPr lang="de-DE" sz="3200" dirty="0"/>
              <a:t>einen </a:t>
            </a:r>
            <a:endParaRPr dirty="0"/>
          </a:p>
          <a:p>
            <a:pPr algn="ctr">
              <a:defRPr/>
            </a:pPr>
            <a:r>
              <a:rPr lang="de-DE" sz="3200" b="1" dirty="0"/>
              <a:t>guten Start in Ihr Geschichtsstudium!</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WS 2021/22</a:t>
            </a:r>
            <a:endParaRPr lang="de-DE" sz="2000" dirty="0"/>
          </a:p>
        </p:txBody>
      </p:sp>
      <p:sp>
        <p:nvSpPr>
          <p:cNvPr id="5"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Rectangle 7"/>
          <p:cNvSpPr>
            <a:spLocks noChangeArrowheads="1"/>
          </p:cNvSpPr>
          <p:nvPr/>
        </p:nvSpPr>
        <p:spPr bwMode="auto">
          <a:xfrm>
            <a:off x="1992313" y="1412876"/>
            <a:ext cx="5040312" cy="549275"/>
          </a:xfrm>
          <a:prstGeom prst="rect">
            <a:avLst/>
          </a:prstGeom>
          <a:noFill/>
          <a:ln w="9525">
            <a:noFill/>
            <a:miter lim="800000"/>
            <a:headEnd/>
            <a:tailEnd/>
          </a:ln>
        </p:spPr>
        <p:txBody>
          <a:bodyPr anchor="ctr">
            <a:spAutoFit/>
          </a:bodyPr>
          <a:lstStyle/>
          <a:p>
            <a:pPr>
              <a:defRPr/>
            </a:pPr>
            <a:r>
              <a:rPr lang="de-DE" sz="3000" b="1"/>
              <a:t>Historisches Institut</a:t>
            </a:r>
            <a:endParaRPr/>
          </a:p>
        </p:txBody>
      </p:sp>
      <p:pic>
        <p:nvPicPr>
          <p:cNvPr id="7" name="Picture 8" descr="jlu logo"/>
          <p:cNvPicPr>
            <a:picLocks noChangeAspect="1" noChangeArrowheads="1"/>
          </p:cNvPicPr>
          <p:nvPr/>
        </p:nvPicPr>
        <p:blipFill>
          <a:blip r:embed="rId6"/>
          <a:stretch/>
        </p:blipFill>
        <p:spPr bwMode="auto">
          <a:xfrm>
            <a:off x="8183564" y="1298574"/>
            <a:ext cx="2143125" cy="762000"/>
          </a:xfrm>
          <a:prstGeom prst="rect">
            <a:avLst/>
          </a:prstGeom>
          <a:noFill/>
        </p:spPr>
      </p:pic>
      <p:sp>
        <p:nvSpPr>
          <p:cNvPr id="8" name="Line 13"/>
          <p:cNvSpPr>
            <a:spLocks noChangeShapeType="1"/>
          </p:cNvSpPr>
          <p:nvPr/>
        </p:nvSpPr>
        <p:spPr bwMode="auto">
          <a:xfrm>
            <a:off x="1919288" y="1989138"/>
            <a:ext cx="4176712" cy="0"/>
          </a:xfrm>
          <a:prstGeom prst="line">
            <a:avLst/>
          </a:prstGeom>
          <a:noFill/>
          <a:ln w="9525">
            <a:solidFill>
              <a:schemeClr val="tx1"/>
            </a:solidFill>
            <a:round/>
            <a:headEnd/>
            <a:tailEnd/>
          </a:ln>
        </p:spPr>
        <p:txBody>
          <a:bodyPr/>
          <a:lstStyle/>
          <a:p>
            <a:pPr>
              <a:defRPr/>
            </a:pPr>
            <a:endParaRPr lang="de-DE"/>
          </a:p>
        </p:txBody>
      </p:sp>
      <p:sp>
        <p:nvSpPr>
          <p:cNvPr id="9" name="Textfeld 5"/>
          <p:cNvSpPr>
            <a:spLocks/>
          </p:cNvSpPr>
          <p:nvPr/>
        </p:nvSpPr>
        <p:spPr bwMode="auto">
          <a:xfrm>
            <a:off x="2207568" y="2850078"/>
            <a:ext cx="2060179" cy="369332"/>
          </a:xfrm>
          <a:prstGeom prst="rect">
            <a:avLst/>
          </a:prstGeom>
          <a:noFill/>
        </p:spPr>
        <p:txBody>
          <a:bodyPr wrap="none" rtlCol="0">
            <a:spAutoFit/>
          </a:bodyPr>
          <a:lstStyle/>
          <a:p>
            <a:pPr>
              <a:defRPr/>
            </a:pPr>
            <a:r>
              <a:rPr lang="de-DE"/>
              <a:t>Weitere Beteiligte: </a:t>
            </a:r>
            <a:endParaRPr/>
          </a:p>
        </p:txBody>
      </p:sp>
      <p:pic>
        <p:nvPicPr>
          <p:cNvPr id="10" name="Grafik 8"/>
          <p:cNvPicPr>
            <a:picLocks noChangeAspect="1"/>
          </p:cNvPicPr>
          <p:nvPr/>
        </p:nvPicPr>
        <p:blipFill>
          <a:blip r:embed="rId7"/>
          <a:stretch/>
        </p:blipFill>
        <p:spPr bwMode="auto">
          <a:xfrm>
            <a:off x="2207568" y="3275487"/>
            <a:ext cx="2637721" cy="1757382"/>
          </a:xfrm>
          <a:prstGeom prst="rect">
            <a:avLst/>
          </a:prstGeom>
        </p:spPr>
      </p:pic>
      <p:pic>
        <p:nvPicPr>
          <p:cNvPr id="11" name="StEW Selbstvorstellu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p:blipFill>
        <p:spPr bwMode="auto">
          <a:xfrm>
            <a:off x="1100600" y="5033985"/>
            <a:ext cx="609600" cy="609600"/>
          </a:xfrm>
          <a:prstGeom prst="rect">
            <a:avLst/>
          </a:prstGeom>
        </p:spPr>
      </p:pic>
      <p:pic>
        <p:nvPicPr>
          <p:cNvPr id="12" name="Picture 2" descr="1) &quot;Durch neues Bild ersetzen&quot; markieren und neues Bild mit &quot;Durchsuchen&quot; wählen.2) &quot;Speichern&quot; (am Ende der Seite)3)  Verwenden Sie ein Bild, das nicht breiter als 120 Pixel ist.   4) Den Eintrag &quot;passbild&quot; im Feld &quot;Kurzname&quot; nicht ändern!5) Beachten Sie auch die  &quot;Hinweise für die technische Vorbereitung von Bildern fürs Internet&quot; unter medienstelle_fb04 &gt; Informationen &gt; Webseite FB04.   "/>
          <p:cNvPicPr>
            <a:picLocks noChangeAspect="1" noChangeArrowheads="1"/>
          </p:cNvPicPr>
          <p:nvPr/>
        </p:nvPicPr>
        <p:blipFill>
          <a:blip r:embed="rId9"/>
          <a:stretch/>
        </p:blipFill>
        <p:spPr bwMode="auto">
          <a:xfrm>
            <a:off x="7057047" y="3275487"/>
            <a:ext cx="2721349" cy="1809697"/>
          </a:xfrm>
          <a:prstGeom prst="rect">
            <a:avLst/>
          </a:prstGeom>
          <a:noFill/>
        </p:spPr>
      </p:pic>
      <p:sp>
        <p:nvSpPr>
          <p:cNvPr id="13" name="Textfeld 2"/>
          <p:cNvSpPr>
            <a:spLocks/>
          </p:cNvSpPr>
          <p:nvPr/>
        </p:nvSpPr>
        <p:spPr bwMode="auto">
          <a:xfrm>
            <a:off x="2207568" y="5445124"/>
            <a:ext cx="4676132" cy="646331"/>
          </a:xfrm>
          <a:prstGeom prst="rect">
            <a:avLst/>
          </a:prstGeom>
          <a:noFill/>
        </p:spPr>
        <p:txBody>
          <a:bodyPr wrap="square" rtlCol="0">
            <a:spAutoFit/>
          </a:bodyPr>
          <a:lstStyle/>
          <a:p>
            <a:pPr>
              <a:defRPr/>
            </a:pPr>
            <a:r>
              <a:rPr lang="de-DE"/>
              <a:t>Prof. Dr. Stefan Tebruck</a:t>
            </a:r>
          </a:p>
          <a:p>
            <a:pPr>
              <a:defRPr/>
            </a:pPr>
            <a:r>
              <a:rPr lang="de-DE"/>
              <a:t>Professor für Mittelalterliche Geschichte  </a:t>
            </a:r>
            <a:endParaRPr/>
          </a:p>
        </p:txBody>
      </p:sp>
      <p:sp>
        <p:nvSpPr>
          <p:cNvPr id="14" name="Textfeld 3"/>
          <p:cNvSpPr>
            <a:spLocks/>
          </p:cNvSpPr>
          <p:nvPr/>
        </p:nvSpPr>
        <p:spPr bwMode="auto">
          <a:xfrm>
            <a:off x="7057047" y="5559425"/>
            <a:ext cx="3961411" cy="923330"/>
          </a:xfrm>
          <a:prstGeom prst="rect">
            <a:avLst/>
          </a:prstGeom>
          <a:noFill/>
        </p:spPr>
        <p:txBody>
          <a:bodyPr wrap="square" rtlCol="0">
            <a:spAutoFit/>
          </a:bodyPr>
          <a:lstStyle/>
          <a:p>
            <a:pPr>
              <a:defRPr/>
            </a:pPr>
            <a:r>
              <a:rPr lang="de-DE"/>
              <a:t>Dr. Frank Görne</a:t>
            </a:r>
          </a:p>
          <a:p>
            <a:pPr>
              <a:defRPr/>
            </a:pPr>
            <a:r>
              <a:rPr lang="de-DE"/>
              <a:t>Wissenschaftlicher Mitarbeiter </a:t>
            </a:r>
            <a:endParaRPr/>
          </a:p>
          <a:p>
            <a:pPr>
              <a:defRPr/>
            </a:pPr>
            <a:r>
              <a:rPr lang="de-DE"/>
              <a:t>an der Professur für Alte Geschichte </a:t>
            </a:r>
            <a:endParaRPr/>
          </a:p>
        </p:txBody>
      </p:sp>
      <p:pic>
        <p:nvPicPr>
          <p:cNvPr id="15" name="Görne" descr="Görne">
            <a:hlinkClick r:id="" action="ppaction://media"/>
            <a:extLst>
              <a:ext uri="{FF2B5EF4-FFF2-40B4-BE49-F238E27FC236}">
                <a16:creationId xmlns:a16="http://schemas.microsoft.com/office/drawing/2014/main" id="{EE669E65-75D5-D44F-A08C-C4240690240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bwMode="auto">
          <a:xfrm>
            <a:off x="10455896" y="432176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8247"/>
            <a:ext cx="8497888" cy="400110"/>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WS 2021/22</a:t>
            </a:r>
            <a:endParaRPr lang="de-DE" sz="2000" dirty="0"/>
          </a:p>
        </p:txBody>
      </p:sp>
      <p:sp>
        <p:nvSpPr>
          <p:cNvPr id="5" name="Rectangle 4"/>
          <p:cNvSpPr>
            <a:spLocks noChangeArrowheads="1"/>
          </p:cNvSpPr>
          <p:nvPr/>
        </p:nvSpPr>
        <p:spPr bwMode="auto">
          <a:xfrm>
            <a:off x="1524001" y="3655497"/>
            <a:ext cx="184731" cy="369332"/>
          </a:xfrm>
          <a:prstGeom prst="rect">
            <a:avLst/>
          </a:prstGeom>
          <a:noFill/>
          <a:ln w="9525">
            <a:noFill/>
            <a:miter lim="800000"/>
            <a:headEnd/>
            <a:tailEnd/>
          </a:ln>
        </p:spPr>
        <p:txBody>
          <a:bodyPr wrap="none" anchor="ctr">
            <a:spAutoFit/>
          </a:bodyPr>
          <a:lstStyle/>
          <a:p>
            <a:pPr>
              <a:defRPr/>
            </a:pPr>
            <a:endParaRPr lang="de-DE"/>
          </a:p>
        </p:txBody>
      </p:sp>
      <p:sp>
        <p:nvSpPr>
          <p:cNvPr id="6" name="Rectangle 5"/>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7" name="Rectangle 6"/>
          <p:cNvSpPr>
            <a:spLocks noChangeArrowheads="1"/>
          </p:cNvSpPr>
          <p:nvPr/>
        </p:nvSpPr>
        <p:spPr bwMode="auto">
          <a:xfrm>
            <a:off x="2495551" y="1311697"/>
            <a:ext cx="6913563" cy="4524315"/>
          </a:xfrm>
          <a:prstGeom prst="rect">
            <a:avLst/>
          </a:prstGeom>
          <a:noFill/>
          <a:ln w="9525">
            <a:noFill/>
            <a:miter lim="800000"/>
            <a:headEnd/>
            <a:tailEnd/>
          </a:ln>
        </p:spPr>
        <p:txBody>
          <a:bodyPr anchor="ctr">
            <a:spAutoFit/>
          </a:bodyPr>
          <a:lstStyle/>
          <a:p>
            <a:pPr marL="342900" indent="-342900">
              <a:buFontTx/>
              <a:buChar char="•"/>
              <a:defRPr/>
            </a:pPr>
            <a:endParaRPr lang="de-DE" b="1"/>
          </a:p>
          <a:p>
            <a:pPr marL="358775" indent="-358775">
              <a:buFontTx/>
              <a:buChar char="•"/>
              <a:defRPr/>
            </a:pPr>
            <a:endParaRPr lang="de-DE" b="1"/>
          </a:p>
          <a:p>
            <a:pPr marL="358775" indent="-358775">
              <a:buFontTx/>
              <a:buChar char="•"/>
              <a:defRPr/>
            </a:pPr>
            <a:r>
              <a:rPr lang="de-DE" b="1"/>
              <a:t>Die zwei Standbeine der Geschichtslehrkraft: Fachwissenschaft und Fachdidaktik (Überblick über den Studienverlauf im Lehramtsstudium)</a:t>
            </a:r>
            <a:endParaRPr/>
          </a:p>
          <a:p>
            <a:pPr marL="358775" indent="-358775">
              <a:buFontTx/>
              <a:buChar char="•"/>
              <a:defRPr/>
            </a:pPr>
            <a:endParaRPr lang="de-DE" b="1"/>
          </a:p>
          <a:p>
            <a:pPr marL="358775" indent="-358775">
              <a:buFontTx/>
              <a:buChar char="•"/>
              <a:defRPr/>
            </a:pPr>
            <a:r>
              <a:rPr lang="de-DE" b="1"/>
              <a:t> Das erste Studienjahr</a:t>
            </a:r>
            <a:endParaRPr/>
          </a:p>
          <a:p>
            <a:pPr marL="358775" indent="-358775">
              <a:buFontTx/>
              <a:buChar char="•"/>
              <a:defRPr/>
            </a:pPr>
            <a:endParaRPr lang="de-DE" b="1"/>
          </a:p>
          <a:p>
            <a:pPr marL="358775" indent="-358775">
              <a:buFontTx/>
              <a:buChar char="•"/>
              <a:defRPr/>
            </a:pPr>
            <a:r>
              <a:rPr lang="de-DE" b="1"/>
              <a:t> Die Planung des ersten Studienjahres</a:t>
            </a:r>
            <a:endParaRPr/>
          </a:p>
          <a:p>
            <a:pPr marL="358775" indent="-358775">
              <a:buFontTx/>
              <a:buChar char="•"/>
              <a:defRPr/>
            </a:pPr>
            <a:endParaRPr lang="de-DE" b="1"/>
          </a:p>
          <a:p>
            <a:pPr marL="358775" indent="-358775">
              <a:buFontTx/>
              <a:buChar char="•"/>
              <a:defRPr/>
            </a:pPr>
            <a:r>
              <a:rPr lang="de-DE" b="1"/>
              <a:t>Sprachanforderungen</a:t>
            </a:r>
            <a:endParaRPr/>
          </a:p>
          <a:p>
            <a:pPr marL="358775" indent="-358775">
              <a:buFontTx/>
              <a:buChar char="•"/>
              <a:defRPr/>
            </a:pPr>
            <a:endParaRPr lang="de-DE" b="1"/>
          </a:p>
          <a:p>
            <a:pPr marL="358775" indent="-358775">
              <a:buFontTx/>
              <a:buChar char="•"/>
              <a:defRPr/>
            </a:pPr>
            <a:r>
              <a:rPr lang="de-DE" b="1"/>
              <a:t>Weitere Weitere Informationen zum Historischen Institut und Beratungsmöglichkeiten</a:t>
            </a:r>
            <a:endParaRPr/>
          </a:p>
          <a:p>
            <a:pPr marL="358775" indent="-358775">
              <a:buFontTx/>
              <a:buChar char="•"/>
              <a:defRPr/>
            </a:pPr>
            <a:endParaRPr lang="de-DE" b="1"/>
          </a:p>
          <a:p>
            <a:pPr marL="358775" indent="-358775">
              <a:defRPr/>
            </a:pPr>
            <a:endParaRPr lang="de-DE" b="1"/>
          </a:p>
        </p:txBody>
      </p:sp>
      <p:sp>
        <p:nvSpPr>
          <p:cNvPr id="8" name="Rectangle 7"/>
          <p:cNvSpPr>
            <a:spLocks noChangeArrowheads="1"/>
          </p:cNvSpPr>
          <p:nvPr/>
        </p:nvSpPr>
        <p:spPr bwMode="auto">
          <a:xfrm>
            <a:off x="2135188" y="1266796"/>
            <a:ext cx="6697116" cy="400110"/>
          </a:xfrm>
          <a:prstGeom prst="rect">
            <a:avLst/>
          </a:prstGeom>
          <a:noFill/>
          <a:ln w="9525">
            <a:noFill/>
            <a:miter lim="800000"/>
            <a:headEnd/>
            <a:tailEnd/>
          </a:ln>
        </p:spPr>
        <p:txBody>
          <a:bodyPr wrap="square" anchor="ctr">
            <a:spAutoFit/>
          </a:bodyPr>
          <a:lstStyle/>
          <a:p>
            <a:pPr>
              <a:defRPr/>
            </a:pPr>
            <a:r>
              <a:rPr lang="de-DE" sz="2000" b="1"/>
              <a:t>Ablauf und Inhalte des Vortrags</a:t>
            </a:r>
            <a:endParaRPr/>
          </a:p>
        </p:txBody>
      </p:sp>
      <p:pic>
        <p:nvPicPr>
          <p:cNvPr id="9"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056812" y="4916659"/>
            <a:ext cx="812800" cy="812800"/>
          </a:xfrm>
          <a:prstGeom prst="rect">
            <a:avLst/>
          </a:prstGeom>
          <a:solidFill>
            <a:schemeClr val="accent5">
              <a:lumMod val="60000"/>
              <a:lumOff val="40000"/>
            </a:schemeClr>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ChangeArrowheads="1"/>
          </p:cNvSpPr>
          <p:nvPr/>
        </p:nvSpPr>
        <p:spPr bwMode="auto">
          <a:xfrm>
            <a:off x="1774825" y="169864"/>
            <a:ext cx="8497888" cy="396875"/>
          </a:xfrm>
          <a:prstGeom prst="rect">
            <a:avLst/>
          </a:prstGeom>
          <a:noFill/>
          <a:ln w="9525">
            <a:noFill/>
            <a:miter lim="800000"/>
            <a:headEnd/>
            <a:tailEnd/>
          </a:ln>
        </p:spPr>
        <p:txBody>
          <a:bodyPr anchor="ctr">
            <a:spAutoFit/>
          </a:bodyPr>
          <a:lstStyle/>
          <a:p>
            <a:pPr>
              <a:defRPr/>
            </a:pPr>
            <a:r>
              <a:rPr lang="de-DE" sz="2000" b="1" dirty="0">
                <a:cs typeface="Times New Roman"/>
              </a:rPr>
              <a:t>Geschichte studieren in Gießen			     	  WS 2021/22</a:t>
            </a:r>
            <a:endParaRPr lang="de-DE" sz="2000" dirty="0"/>
          </a:p>
        </p:txBody>
      </p:sp>
      <p:sp>
        <p:nvSpPr>
          <p:cNvPr id="5" name="Rectangle 4"/>
          <p:cNvSpPr>
            <a:spLocks noChangeArrowheads="1"/>
          </p:cNvSpPr>
          <p:nvPr/>
        </p:nvSpPr>
        <p:spPr bwMode="auto">
          <a:xfrm>
            <a:off x="1524000" y="620714"/>
            <a:ext cx="9144000" cy="71437"/>
          </a:xfrm>
          <a:prstGeom prst="rect">
            <a:avLst/>
          </a:prstGeom>
          <a:solidFill>
            <a:srgbClr val="CC0000"/>
          </a:solidFill>
          <a:ln w="9525">
            <a:solidFill>
              <a:schemeClr val="tx1"/>
            </a:solidFill>
            <a:miter lim="800000"/>
            <a:headEnd/>
            <a:tailEnd/>
          </a:ln>
        </p:spPr>
        <p:txBody>
          <a:bodyPr wrap="none" anchor="ctr"/>
          <a:lstStyle/>
          <a:p>
            <a:pPr>
              <a:defRPr/>
            </a:pPr>
            <a:endParaRPr lang="de-DE"/>
          </a:p>
        </p:txBody>
      </p:sp>
      <p:sp>
        <p:nvSpPr>
          <p:cNvPr id="6" name="Titel 8"/>
          <p:cNvSpPr>
            <a:spLocks noGrp="1"/>
          </p:cNvSpPr>
          <p:nvPr>
            <p:ph type="ctrTitle"/>
          </p:nvPr>
        </p:nvSpPr>
        <p:spPr bwMode="auto">
          <a:xfrm>
            <a:off x="2209800" y="1700809"/>
            <a:ext cx="7772400" cy="1056459"/>
          </a:xfrm>
        </p:spPr>
        <p:txBody>
          <a:bodyPr/>
          <a:lstStyle/>
          <a:p>
            <a:pPr>
              <a:defRPr/>
            </a:pPr>
            <a:r>
              <a:rPr lang="de-DE" sz="3200" b="1">
                <a:latin typeface="+mn-lt"/>
              </a:rPr>
              <a:t>Die zwei Standbeine der Geschichtslehrkraft</a:t>
            </a:r>
            <a:endParaRPr/>
          </a:p>
        </p:txBody>
      </p:sp>
      <p:sp>
        <p:nvSpPr>
          <p:cNvPr id="7" name="Untertitel 9"/>
          <p:cNvSpPr>
            <a:spLocks noGrp="1"/>
          </p:cNvSpPr>
          <p:nvPr>
            <p:ph type="subTitle" idx="1"/>
          </p:nvPr>
        </p:nvSpPr>
        <p:spPr bwMode="auto">
          <a:xfrm>
            <a:off x="1524000" y="3954118"/>
            <a:ext cx="9144000" cy="1303681"/>
          </a:xfrm>
        </p:spPr>
        <p:txBody>
          <a:bodyPr/>
          <a:lstStyle/>
          <a:p>
            <a:pPr>
              <a:defRPr/>
            </a:pPr>
            <a:r>
              <a:rPr lang="de-DE">
                <a:solidFill>
                  <a:schemeClr val="tx1"/>
                </a:solidFill>
              </a:rPr>
              <a:t>Fachwissenschaft und Fachdidaktik</a:t>
            </a:r>
            <a:endParaRPr/>
          </a:p>
          <a:p>
            <a:pPr>
              <a:defRPr/>
            </a:pPr>
            <a:r>
              <a:rPr lang="de-DE">
                <a:solidFill>
                  <a:schemeClr val="tx1"/>
                </a:solidFill>
              </a:rPr>
              <a:t>als Bestandteile des Lehramtsstudiums</a:t>
            </a:r>
            <a:endParaRPr/>
          </a:p>
        </p:txBody>
      </p:sp>
      <p:pic>
        <p:nvPicPr>
          <p:cNvPr id="8"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557021" y="4851399"/>
            <a:ext cx="812800" cy="812800"/>
          </a:xfrm>
          <a:prstGeom prst="rect">
            <a:avLst/>
          </a:prstGeom>
          <a:solidFill>
            <a:schemeClr val="accent1">
              <a:lumMod val="40000"/>
              <a:lumOff val="60000"/>
            </a:schemeClr>
          </a:solid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w="http://schemas.openxmlformats.org/wordprocessingml/2006/main" xmlns:m="http://schemas.openxmlformats.org/officeDocument/2006/math"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1524000" y="0"/>
            <a:ext cx="9144000" cy="571480"/>
          </a:xfrm>
        </p:spPr>
        <p:txBody>
          <a:bodyPr/>
          <a:lstStyle/>
          <a:p>
            <a:pPr algn="l">
              <a:defRPr/>
            </a:pPr>
            <a:r>
              <a:rPr lang="de-DE" sz="2000"/>
              <a:t>   Geschichte L3/BBB						</a:t>
            </a:r>
            <a:r>
              <a:rPr lang="de-DE" sz="2000" b="1"/>
              <a:t>Alle Module</a:t>
            </a:r>
            <a:endParaRPr/>
          </a:p>
        </p:txBody>
      </p:sp>
      <p:sp>
        <p:nvSpPr>
          <p:cNvPr id="5"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7"/>
          <p:cNvSpPr/>
          <p:nvPr/>
        </p:nvSpPr>
        <p:spPr bwMode="auto">
          <a:xfrm>
            <a:off x="2166910" y="928671"/>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Alte Geschichte (P)</a:t>
            </a:r>
            <a:endParaRPr/>
          </a:p>
        </p:txBody>
      </p:sp>
      <p:sp>
        <p:nvSpPr>
          <p:cNvPr id="7" name="Textfeld 8"/>
          <p:cNvSpPr/>
          <p:nvPr/>
        </p:nvSpPr>
        <p:spPr bwMode="auto">
          <a:xfrm>
            <a:off x="2166910" y="171448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Mittelalterliche Geschichte (P)</a:t>
            </a:r>
            <a:endParaRPr/>
          </a:p>
        </p:txBody>
      </p:sp>
      <p:sp>
        <p:nvSpPr>
          <p:cNvPr id="8" name="Textfeld 9"/>
          <p:cNvSpPr/>
          <p:nvPr/>
        </p:nvSpPr>
        <p:spPr bwMode="auto">
          <a:xfrm>
            <a:off x="2166910" y="242886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Neuere Geschichte (P)</a:t>
            </a:r>
            <a:endParaRPr/>
          </a:p>
        </p:txBody>
      </p:sp>
      <p:sp>
        <p:nvSpPr>
          <p:cNvPr id="9" name="Textfeld 12"/>
          <p:cNvSpPr/>
          <p:nvPr/>
        </p:nvSpPr>
        <p:spPr bwMode="auto">
          <a:xfrm>
            <a:off x="2166910" y="3714752"/>
            <a:ext cx="3643340" cy="369332"/>
          </a:xfrm>
          <a:prstGeom prst="rect">
            <a:avLst/>
          </a:prstGeom>
          <a:solidFill>
            <a:srgbClr val="002060"/>
          </a:solidFill>
          <a:ln>
            <a:solidFill>
              <a:schemeClr val="tx1"/>
            </a:solidFill>
          </a:ln>
        </p:spPr>
        <p:txBody>
          <a:bodyPr wrap="square" rtlCol="0">
            <a:spAutoFit/>
          </a:bodyPr>
          <a:lstStyle/>
          <a:p>
            <a:pPr>
              <a:defRPr/>
            </a:pPr>
            <a:r>
              <a:rPr lang="de-DE">
                <a:solidFill>
                  <a:schemeClr val="bg1"/>
                </a:solidFill>
              </a:rPr>
              <a:t>Vertiefungsmodule (WP)</a:t>
            </a:r>
            <a:endParaRPr/>
          </a:p>
        </p:txBody>
      </p:sp>
      <p:sp>
        <p:nvSpPr>
          <p:cNvPr id="10" name="Textfeld 13"/>
          <p:cNvSpPr/>
          <p:nvPr/>
        </p:nvSpPr>
        <p:spPr bwMode="auto">
          <a:xfrm>
            <a:off x="2166910" y="407194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Alte Geschichte</a:t>
            </a:r>
            <a:endParaRPr/>
          </a:p>
        </p:txBody>
      </p:sp>
      <p:sp>
        <p:nvSpPr>
          <p:cNvPr id="11" name="Textfeld 14"/>
          <p:cNvSpPr/>
          <p:nvPr/>
        </p:nvSpPr>
        <p:spPr bwMode="auto">
          <a:xfrm>
            <a:off x="2166910" y="442913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Mittelalterliche Geschichte</a:t>
            </a:r>
            <a:endParaRPr/>
          </a:p>
        </p:txBody>
      </p:sp>
      <p:sp>
        <p:nvSpPr>
          <p:cNvPr id="12" name="Textfeld 15"/>
          <p:cNvSpPr/>
          <p:nvPr/>
        </p:nvSpPr>
        <p:spPr bwMode="auto">
          <a:xfrm>
            <a:off x="2166910" y="4929199"/>
            <a:ext cx="3643340" cy="646331"/>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Neuere Geschichte (P)</a:t>
            </a:r>
            <a:endParaRPr/>
          </a:p>
        </p:txBody>
      </p:sp>
      <p:sp>
        <p:nvSpPr>
          <p:cNvPr id="13" name="Textfeld 16"/>
          <p:cNvSpPr/>
          <p:nvPr/>
        </p:nvSpPr>
        <p:spPr bwMode="auto">
          <a:xfrm>
            <a:off x="6456040" y="908721"/>
            <a:ext cx="3640488" cy="646331"/>
          </a:xfrm>
          <a:prstGeom prst="rect">
            <a:avLst/>
          </a:prstGeom>
          <a:solidFill>
            <a:schemeClr val="accent6"/>
          </a:solidFill>
          <a:ln>
            <a:solidFill>
              <a:schemeClr val="tx1"/>
            </a:solidFill>
          </a:ln>
        </p:spPr>
        <p:txBody>
          <a:bodyPr wrap="square" rtlCol="0">
            <a:spAutoFit/>
          </a:bodyPr>
          <a:lstStyle/>
          <a:p>
            <a:pPr>
              <a:defRPr/>
            </a:pPr>
            <a:r>
              <a:rPr lang="de-DE"/>
              <a:t>Theorie I: Didaktik (P)</a:t>
            </a:r>
            <a:endParaRPr/>
          </a:p>
          <a:p>
            <a:pPr>
              <a:defRPr/>
            </a:pPr>
            <a:endParaRPr lang="de-DE"/>
          </a:p>
        </p:txBody>
      </p:sp>
      <p:sp>
        <p:nvSpPr>
          <p:cNvPr id="14" name="Textfeld 18"/>
          <p:cNvSpPr/>
          <p:nvPr/>
        </p:nvSpPr>
        <p:spPr bwMode="auto">
          <a:xfrm>
            <a:off x="6453190" y="1643051"/>
            <a:ext cx="3643338" cy="646331"/>
          </a:xfrm>
          <a:prstGeom prst="rect">
            <a:avLst/>
          </a:prstGeom>
          <a:solidFill>
            <a:schemeClr val="accent6">
              <a:lumMod val="75000"/>
            </a:schemeClr>
          </a:solidFill>
          <a:ln>
            <a:solidFill>
              <a:schemeClr val="tx1"/>
            </a:solidFill>
          </a:ln>
        </p:spPr>
        <p:txBody>
          <a:bodyPr wrap="square" rtlCol="0">
            <a:spAutoFit/>
          </a:bodyPr>
          <a:lstStyle/>
          <a:p>
            <a:pPr>
              <a:defRPr/>
            </a:pPr>
            <a:r>
              <a:rPr lang="de-DE">
                <a:solidFill>
                  <a:schemeClr val="bg1"/>
                </a:solidFill>
              </a:rPr>
              <a:t>Pragmatik I (P)</a:t>
            </a:r>
            <a:endParaRPr/>
          </a:p>
          <a:p>
            <a:pPr>
              <a:defRPr/>
            </a:pPr>
            <a:endParaRPr lang="de-DE">
              <a:solidFill>
                <a:schemeClr val="bg1"/>
              </a:solidFill>
            </a:endParaRPr>
          </a:p>
        </p:txBody>
      </p:sp>
      <p:sp>
        <p:nvSpPr>
          <p:cNvPr id="15" name="Textfeld 19"/>
          <p:cNvSpPr/>
          <p:nvPr/>
        </p:nvSpPr>
        <p:spPr bwMode="auto">
          <a:xfrm>
            <a:off x="2166910" y="5715017"/>
            <a:ext cx="3643340" cy="1200329"/>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Alte Geschichte, Mittelalterliche Geschichte oder Neuere und Neueste Geschichte (WP)</a:t>
            </a:r>
            <a:endParaRPr/>
          </a:p>
        </p:txBody>
      </p:sp>
      <p:sp>
        <p:nvSpPr>
          <p:cNvPr id="16" name="Textfeld 20"/>
          <p:cNvSpPr/>
          <p:nvPr/>
        </p:nvSpPr>
        <p:spPr bwMode="auto">
          <a:xfrm>
            <a:off x="6453190" y="4068553"/>
            <a:ext cx="3643338" cy="369332"/>
          </a:xfrm>
          <a:prstGeom prst="rect">
            <a:avLst/>
          </a:prstGeom>
          <a:solidFill>
            <a:schemeClr val="accent6">
              <a:lumMod val="50000"/>
            </a:schemeClr>
          </a:solidFill>
          <a:ln>
            <a:solidFill>
              <a:schemeClr val="tx1"/>
            </a:solidFill>
          </a:ln>
        </p:spPr>
        <p:txBody>
          <a:bodyPr wrap="square" rtlCol="0">
            <a:spAutoFit/>
          </a:bodyPr>
          <a:lstStyle/>
          <a:p>
            <a:pPr>
              <a:defRPr/>
            </a:pPr>
            <a:r>
              <a:rPr lang="de-DE">
                <a:solidFill>
                  <a:schemeClr val="bg1"/>
                </a:solidFill>
              </a:rPr>
              <a:t>Theorie II: Vertiefungsmodul (WP)</a:t>
            </a:r>
            <a:endParaRPr/>
          </a:p>
        </p:txBody>
      </p:sp>
      <p:sp>
        <p:nvSpPr>
          <p:cNvPr id="17" name="Textfeld 23"/>
          <p:cNvSpPr/>
          <p:nvPr/>
        </p:nvSpPr>
        <p:spPr bwMode="auto">
          <a:xfrm>
            <a:off x="6453190" y="4429133"/>
            <a:ext cx="3643340" cy="646331"/>
          </a:xfrm>
          <a:prstGeom prst="rect">
            <a:avLst/>
          </a:prstGeom>
          <a:solidFill>
            <a:schemeClr val="accent6">
              <a:lumMod val="40000"/>
              <a:lumOff val="60000"/>
            </a:schemeClr>
          </a:solidFill>
          <a:ln>
            <a:solidFill>
              <a:schemeClr val="accent1"/>
            </a:solidFill>
          </a:ln>
        </p:spPr>
        <p:txBody>
          <a:bodyPr wrap="square" rtlCol="0">
            <a:spAutoFit/>
          </a:bodyPr>
          <a:lstStyle/>
          <a:p>
            <a:pPr>
              <a:defRPr/>
            </a:pPr>
            <a:r>
              <a:rPr lang="de-DE"/>
              <a:t>Theorie des historischen Lehrens</a:t>
            </a:r>
            <a:endParaRPr/>
          </a:p>
          <a:p>
            <a:pPr>
              <a:defRPr/>
            </a:pPr>
            <a:r>
              <a:rPr lang="de-DE"/>
              <a:t>und Lernens</a:t>
            </a:r>
            <a:endParaRPr/>
          </a:p>
        </p:txBody>
      </p:sp>
      <p:sp>
        <p:nvSpPr>
          <p:cNvPr id="18" name="Textfeld 24"/>
          <p:cNvSpPr/>
          <p:nvPr/>
        </p:nvSpPr>
        <p:spPr bwMode="auto">
          <a:xfrm>
            <a:off x="6453190" y="5072075"/>
            <a:ext cx="3643340" cy="646331"/>
          </a:xfrm>
          <a:prstGeom prst="rect">
            <a:avLst/>
          </a:prstGeom>
          <a:solidFill>
            <a:schemeClr val="accent6">
              <a:lumMod val="40000"/>
              <a:lumOff val="60000"/>
            </a:schemeClr>
          </a:solidFill>
          <a:ln>
            <a:solidFill>
              <a:schemeClr val="tx1"/>
            </a:solidFill>
          </a:ln>
        </p:spPr>
        <p:txBody>
          <a:bodyPr wrap="square" rtlCol="0">
            <a:spAutoFit/>
          </a:bodyPr>
          <a:lstStyle/>
          <a:p>
            <a:pPr>
              <a:defRPr/>
            </a:pPr>
            <a:r>
              <a:rPr lang="de-DE"/>
              <a:t>Manifestationen der Geschichts-</a:t>
            </a:r>
            <a:endParaRPr/>
          </a:p>
          <a:p>
            <a:pPr>
              <a:defRPr/>
            </a:pPr>
            <a:r>
              <a:rPr lang="de-DE"/>
              <a:t>kultur</a:t>
            </a:r>
            <a:endParaRPr/>
          </a:p>
        </p:txBody>
      </p:sp>
      <p:sp>
        <p:nvSpPr>
          <p:cNvPr id="19" name="Textfeld 25"/>
          <p:cNvSpPr/>
          <p:nvPr/>
        </p:nvSpPr>
        <p:spPr bwMode="auto">
          <a:xfrm>
            <a:off x="6456040" y="2852937"/>
            <a:ext cx="3643338" cy="646331"/>
          </a:xfrm>
          <a:prstGeom prst="rect">
            <a:avLst/>
          </a:prstGeom>
          <a:solidFill>
            <a:schemeClr val="accent6">
              <a:lumMod val="20000"/>
              <a:lumOff val="80000"/>
            </a:schemeClr>
          </a:solidFill>
          <a:ln>
            <a:solidFill>
              <a:schemeClr val="tx1"/>
            </a:solidFill>
          </a:ln>
        </p:spPr>
        <p:txBody>
          <a:bodyPr wrap="square" rtlCol="0">
            <a:spAutoFit/>
          </a:bodyPr>
          <a:lstStyle/>
          <a:p>
            <a:pPr>
              <a:defRPr/>
            </a:pPr>
            <a:r>
              <a:rPr lang="de-DE"/>
              <a:t>Pragmatik II: Schulpraktische Studien (P in einem der Unterrichtsfächer)</a:t>
            </a:r>
            <a:endParaRPr/>
          </a:p>
        </p:txBody>
      </p:sp>
      <p:sp>
        <p:nvSpPr>
          <p:cNvPr id="20" name="Textfeld 22"/>
          <p:cNvSpPr/>
          <p:nvPr/>
        </p:nvSpPr>
        <p:spPr bwMode="auto">
          <a:xfrm>
            <a:off x="2166910" y="3143247"/>
            <a:ext cx="364333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Theorie und Methode (P)</a:t>
            </a:r>
            <a:endParaRPr/>
          </a:p>
        </p:txBody>
      </p:sp>
      <p:pic>
        <p:nvPicPr>
          <p:cNvPr id="21"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431635" y="5308617"/>
            <a:ext cx="812800" cy="812800"/>
          </a:xfrm>
          <a:prstGeom prst="rect">
            <a:avLst/>
          </a:prstGeom>
          <a:solidFill>
            <a:schemeClr val="accent1">
              <a:lumMod val="40000"/>
              <a:lumOff val="60000"/>
            </a:schemeClr>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1524000" y="0"/>
            <a:ext cx="9144000" cy="571480"/>
          </a:xfrm>
        </p:spPr>
        <p:txBody>
          <a:bodyPr/>
          <a:lstStyle/>
          <a:p>
            <a:pPr algn="l">
              <a:defRPr/>
            </a:pPr>
            <a:r>
              <a:rPr lang="de-DE" sz="2000"/>
              <a:t>   Geschichte L3/BBB				</a:t>
            </a:r>
            <a:r>
              <a:rPr lang="de-DE" sz="2000" b="1"/>
              <a:t>Alle Module Fachwissenschaft </a:t>
            </a:r>
            <a:endParaRPr/>
          </a:p>
        </p:txBody>
      </p:sp>
      <p:sp>
        <p:nvSpPr>
          <p:cNvPr id="5"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7"/>
          <p:cNvSpPr/>
          <p:nvPr/>
        </p:nvSpPr>
        <p:spPr bwMode="auto">
          <a:xfrm>
            <a:off x="2166910" y="928671"/>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Alte Geschichte (P)</a:t>
            </a:r>
            <a:endParaRPr/>
          </a:p>
        </p:txBody>
      </p:sp>
      <p:sp>
        <p:nvSpPr>
          <p:cNvPr id="7" name="Textfeld 8"/>
          <p:cNvSpPr/>
          <p:nvPr/>
        </p:nvSpPr>
        <p:spPr bwMode="auto">
          <a:xfrm>
            <a:off x="2166910" y="171448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Mittelalterliche Geschichte (P)</a:t>
            </a:r>
            <a:endParaRPr/>
          </a:p>
        </p:txBody>
      </p:sp>
      <p:sp>
        <p:nvSpPr>
          <p:cNvPr id="8" name="Textfeld 9"/>
          <p:cNvSpPr/>
          <p:nvPr/>
        </p:nvSpPr>
        <p:spPr bwMode="auto">
          <a:xfrm>
            <a:off x="2166910" y="242886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Neuere Geschichte (P)</a:t>
            </a:r>
            <a:endParaRPr/>
          </a:p>
        </p:txBody>
      </p:sp>
      <p:sp>
        <p:nvSpPr>
          <p:cNvPr id="9" name="Textfeld 12"/>
          <p:cNvSpPr/>
          <p:nvPr/>
        </p:nvSpPr>
        <p:spPr bwMode="auto">
          <a:xfrm>
            <a:off x="2166910" y="3714752"/>
            <a:ext cx="3643340" cy="369332"/>
          </a:xfrm>
          <a:prstGeom prst="rect">
            <a:avLst/>
          </a:prstGeom>
          <a:solidFill>
            <a:srgbClr val="002060"/>
          </a:solidFill>
          <a:ln>
            <a:solidFill>
              <a:schemeClr val="tx1"/>
            </a:solidFill>
          </a:ln>
        </p:spPr>
        <p:txBody>
          <a:bodyPr wrap="square" rtlCol="0">
            <a:spAutoFit/>
          </a:bodyPr>
          <a:lstStyle/>
          <a:p>
            <a:pPr>
              <a:defRPr/>
            </a:pPr>
            <a:r>
              <a:rPr lang="de-DE">
                <a:solidFill>
                  <a:schemeClr val="bg1"/>
                </a:solidFill>
              </a:rPr>
              <a:t>Vertiefungsmodule (WP)</a:t>
            </a:r>
            <a:endParaRPr/>
          </a:p>
        </p:txBody>
      </p:sp>
      <p:sp>
        <p:nvSpPr>
          <p:cNvPr id="10" name="Textfeld 13"/>
          <p:cNvSpPr/>
          <p:nvPr/>
        </p:nvSpPr>
        <p:spPr bwMode="auto">
          <a:xfrm>
            <a:off x="2166910" y="407194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Alte Geschichte</a:t>
            </a:r>
            <a:endParaRPr/>
          </a:p>
        </p:txBody>
      </p:sp>
      <p:sp>
        <p:nvSpPr>
          <p:cNvPr id="11" name="Textfeld 14"/>
          <p:cNvSpPr/>
          <p:nvPr/>
        </p:nvSpPr>
        <p:spPr bwMode="auto">
          <a:xfrm>
            <a:off x="2166910" y="4429132"/>
            <a:ext cx="3643340" cy="369332"/>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Mittelalterliche Geschichte</a:t>
            </a:r>
            <a:endParaRPr/>
          </a:p>
        </p:txBody>
      </p:sp>
      <p:sp>
        <p:nvSpPr>
          <p:cNvPr id="12" name="Textfeld 15"/>
          <p:cNvSpPr/>
          <p:nvPr/>
        </p:nvSpPr>
        <p:spPr bwMode="auto">
          <a:xfrm>
            <a:off x="2166910" y="4929199"/>
            <a:ext cx="3643340" cy="646331"/>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Neuere Geschichte (P)</a:t>
            </a:r>
            <a:endParaRPr/>
          </a:p>
        </p:txBody>
      </p:sp>
      <p:sp>
        <p:nvSpPr>
          <p:cNvPr id="13" name="Textfeld 19"/>
          <p:cNvSpPr/>
          <p:nvPr/>
        </p:nvSpPr>
        <p:spPr bwMode="auto">
          <a:xfrm>
            <a:off x="2166910" y="5715017"/>
            <a:ext cx="3643340" cy="1200329"/>
          </a:xfrm>
          <a:prstGeom prst="rect">
            <a:avLst/>
          </a:prstGeom>
          <a:solidFill>
            <a:srgbClr val="7030A0"/>
          </a:solidFill>
          <a:ln>
            <a:solidFill>
              <a:schemeClr val="tx1"/>
            </a:solidFill>
          </a:ln>
        </p:spPr>
        <p:txBody>
          <a:bodyPr wrap="square" rtlCol="0">
            <a:spAutoFit/>
          </a:bodyPr>
          <a:lstStyle/>
          <a:p>
            <a:pPr>
              <a:defRPr/>
            </a:pPr>
            <a:r>
              <a:rPr lang="de-DE">
                <a:solidFill>
                  <a:schemeClr val="bg1"/>
                </a:solidFill>
              </a:rPr>
              <a:t>Vertiefungsmodul:  Alte Geschichte, Mittelalterliche Geschichte oder Neuere und Neueste Geschichte (WP)</a:t>
            </a:r>
            <a:endParaRPr/>
          </a:p>
        </p:txBody>
      </p:sp>
      <p:sp>
        <p:nvSpPr>
          <p:cNvPr id="14" name="Textfeld 22"/>
          <p:cNvSpPr/>
          <p:nvPr/>
        </p:nvSpPr>
        <p:spPr bwMode="auto">
          <a:xfrm>
            <a:off x="2166910" y="3143247"/>
            <a:ext cx="3643338" cy="369332"/>
          </a:xfrm>
          <a:prstGeom prst="rect">
            <a:avLst/>
          </a:prstGeom>
          <a:solidFill>
            <a:schemeClr val="accent1">
              <a:lumMod val="75000"/>
            </a:schemeClr>
          </a:solidFill>
          <a:ln>
            <a:solidFill>
              <a:schemeClr val="tx1"/>
            </a:solidFill>
          </a:ln>
        </p:spPr>
        <p:txBody>
          <a:bodyPr wrap="square" rtlCol="0">
            <a:spAutoFit/>
          </a:bodyPr>
          <a:lstStyle/>
          <a:p>
            <a:pPr>
              <a:defRPr/>
            </a:pPr>
            <a:r>
              <a:rPr lang="de-DE">
                <a:solidFill>
                  <a:schemeClr val="bg1"/>
                </a:solidFill>
              </a:rPr>
              <a:t>Theorie und Methode (P)</a:t>
            </a:r>
            <a:endParaRPr/>
          </a:p>
        </p:txBody>
      </p:sp>
      <p:pic>
        <p:nvPicPr>
          <p:cNvPr id="15"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8832304" y="5575530"/>
            <a:ext cx="609600" cy="60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1524000" y="0"/>
            <a:ext cx="9144000" cy="571480"/>
          </a:xfrm>
        </p:spPr>
        <p:txBody>
          <a:bodyPr/>
          <a:lstStyle/>
          <a:p>
            <a:pPr algn="l">
              <a:defRPr/>
            </a:pPr>
            <a:r>
              <a:rPr lang="de-DE" sz="1800"/>
              <a:t>   Geschichte L3/BBB					</a:t>
            </a:r>
            <a:r>
              <a:rPr lang="de-DE" sz="1800" b="1"/>
              <a:t>Alle Module Fachdidaktik </a:t>
            </a:r>
            <a:endParaRPr sz="5400"/>
          </a:p>
        </p:txBody>
      </p:sp>
      <p:sp>
        <p:nvSpPr>
          <p:cNvPr id="5"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16"/>
          <p:cNvSpPr/>
          <p:nvPr/>
        </p:nvSpPr>
        <p:spPr bwMode="auto">
          <a:xfrm>
            <a:off x="6456040" y="1192064"/>
            <a:ext cx="3640488" cy="646331"/>
          </a:xfrm>
          <a:prstGeom prst="rect">
            <a:avLst/>
          </a:prstGeom>
          <a:solidFill>
            <a:schemeClr val="accent6"/>
          </a:solidFill>
          <a:ln>
            <a:solidFill>
              <a:schemeClr val="tx1"/>
            </a:solidFill>
          </a:ln>
        </p:spPr>
        <p:txBody>
          <a:bodyPr wrap="square" rtlCol="0">
            <a:spAutoFit/>
          </a:bodyPr>
          <a:lstStyle/>
          <a:p>
            <a:pPr>
              <a:defRPr/>
            </a:pPr>
            <a:r>
              <a:rPr lang="de-DE"/>
              <a:t>Theorie I: Didaktik (P)</a:t>
            </a:r>
            <a:endParaRPr/>
          </a:p>
          <a:p>
            <a:pPr>
              <a:defRPr/>
            </a:pPr>
            <a:endParaRPr lang="de-DE"/>
          </a:p>
        </p:txBody>
      </p:sp>
      <p:sp>
        <p:nvSpPr>
          <p:cNvPr id="7" name="Textfeld 18"/>
          <p:cNvSpPr/>
          <p:nvPr/>
        </p:nvSpPr>
        <p:spPr bwMode="auto">
          <a:xfrm>
            <a:off x="6453190" y="1961132"/>
            <a:ext cx="3643338" cy="646331"/>
          </a:xfrm>
          <a:prstGeom prst="rect">
            <a:avLst/>
          </a:prstGeom>
          <a:solidFill>
            <a:schemeClr val="accent6">
              <a:lumMod val="75000"/>
            </a:schemeClr>
          </a:solidFill>
          <a:ln>
            <a:solidFill>
              <a:schemeClr val="tx1"/>
            </a:solidFill>
          </a:ln>
        </p:spPr>
        <p:txBody>
          <a:bodyPr wrap="square" rtlCol="0">
            <a:spAutoFit/>
          </a:bodyPr>
          <a:lstStyle/>
          <a:p>
            <a:pPr>
              <a:defRPr/>
            </a:pPr>
            <a:r>
              <a:rPr lang="de-DE">
                <a:solidFill>
                  <a:schemeClr val="bg1"/>
                </a:solidFill>
              </a:rPr>
              <a:t>Pragmatik I (P)</a:t>
            </a:r>
            <a:endParaRPr/>
          </a:p>
          <a:p>
            <a:pPr>
              <a:defRPr/>
            </a:pPr>
            <a:endParaRPr lang="de-DE">
              <a:solidFill>
                <a:schemeClr val="bg1"/>
              </a:solidFill>
            </a:endParaRPr>
          </a:p>
        </p:txBody>
      </p:sp>
      <p:sp>
        <p:nvSpPr>
          <p:cNvPr id="8" name="Textfeld 20"/>
          <p:cNvSpPr/>
          <p:nvPr/>
        </p:nvSpPr>
        <p:spPr bwMode="auto">
          <a:xfrm>
            <a:off x="6453190" y="4068553"/>
            <a:ext cx="3643338" cy="369332"/>
          </a:xfrm>
          <a:prstGeom prst="rect">
            <a:avLst/>
          </a:prstGeom>
          <a:solidFill>
            <a:schemeClr val="accent6">
              <a:lumMod val="50000"/>
            </a:schemeClr>
          </a:solidFill>
          <a:ln>
            <a:solidFill>
              <a:schemeClr val="tx1"/>
            </a:solidFill>
          </a:ln>
        </p:spPr>
        <p:txBody>
          <a:bodyPr wrap="square" rtlCol="0">
            <a:spAutoFit/>
          </a:bodyPr>
          <a:lstStyle/>
          <a:p>
            <a:pPr>
              <a:defRPr/>
            </a:pPr>
            <a:r>
              <a:rPr lang="de-DE">
                <a:solidFill>
                  <a:schemeClr val="bg1"/>
                </a:solidFill>
              </a:rPr>
              <a:t>Theorie II: Vertiefungsmodul (WP)</a:t>
            </a:r>
            <a:endParaRPr/>
          </a:p>
        </p:txBody>
      </p:sp>
      <p:sp>
        <p:nvSpPr>
          <p:cNvPr id="9" name="Textfeld 23"/>
          <p:cNvSpPr/>
          <p:nvPr/>
        </p:nvSpPr>
        <p:spPr bwMode="auto">
          <a:xfrm>
            <a:off x="6453190" y="4429133"/>
            <a:ext cx="3643340" cy="646331"/>
          </a:xfrm>
          <a:prstGeom prst="rect">
            <a:avLst/>
          </a:prstGeom>
          <a:solidFill>
            <a:schemeClr val="accent6">
              <a:lumMod val="40000"/>
              <a:lumOff val="60000"/>
            </a:schemeClr>
          </a:solidFill>
          <a:ln>
            <a:solidFill>
              <a:schemeClr val="accent1"/>
            </a:solidFill>
          </a:ln>
        </p:spPr>
        <p:txBody>
          <a:bodyPr wrap="square" rtlCol="0">
            <a:spAutoFit/>
          </a:bodyPr>
          <a:lstStyle/>
          <a:p>
            <a:pPr>
              <a:defRPr/>
            </a:pPr>
            <a:r>
              <a:rPr lang="de-DE"/>
              <a:t>Theorie des historischen Lehrens</a:t>
            </a:r>
            <a:endParaRPr/>
          </a:p>
          <a:p>
            <a:pPr>
              <a:defRPr/>
            </a:pPr>
            <a:r>
              <a:rPr lang="de-DE"/>
              <a:t>und Lernens</a:t>
            </a:r>
            <a:endParaRPr/>
          </a:p>
        </p:txBody>
      </p:sp>
      <p:sp>
        <p:nvSpPr>
          <p:cNvPr id="10" name="Textfeld 24"/>
          <p:cNvSpPr/>
          <p:nvPr/>
        </p:nvSpPr>
        <p:spPr bwMode="auto">
          <a:xfrm>
            <a:off x="6453190" y="5072075"/>
            <a:ext cx="3643340" cy="646331"/>
          </a:xfrm>
          <a:prstGeom prst="rect">
            <a:avLst/>
          </a:prstGeom>
          <a:solidFill>
            <a:schemeClr val="accent6">
              <a:lumMod val="40000"/>
              <a:lumOff val="60000"/>
            </a:schemeClr>
          </a:solidFill>
          <a:ln>
            <a:solidFill>
              <a:schemeClr val="tx1"/>
            </a:solidFill>
          </a:ln>
        </p:spPr>
        <p:txBody>
          <a:bodyPr wrap="square" rtlCol="0">
            <a:spAutoFit/>
          </a:bodyPr>
          <a:lstStyle/>
          <a:p>
            <a:pPr>
              <a:defRPr/>
            </a:pPr>
            <a:r>
              <a:rPr lang="de-DE"/>
              <a:t>Manifestationen der Geschichts-</a:t>
            </a:r>
            <a:endParaRPr/>
          </a:p>
          <a:p>
            <a:pPr>
              <a:defRPr/>
            </a:pPr>
            <a:r>
              <a:rPr lang="de-DE"/>
              <a:t>kultur</a:t>
            </a:r>
            <a:endParaRPr/>
          </a:p>
        </p:txBody>
      </p:sp>
      <p:sp>
        <p:nvSpPr>
          <p:cNvPr id="11" name="Textfeld 25"/>
          <p:cNvSpPr/>
          <p:nvPr/>
        </p:nvSpPr>
        <p:spPr bwMode="auto">
          <a:xfrm>
            <a:off x="6453190" y="3013734"/>
            <a:ext cx="3643338" cy="646331"/>
          </a:xfrm>
          <a:prstGeom prst="rect">
            <a:avLst/>
          </a:prstGeom>
          <a:solidFill>
            <a:schemeClr val="accent6">
              <a:lumMod val="20000"/>
              <a:lumOff val="80000"/>
            </a:schemeClr>
          </a:solidFill>
          <a:ln>
            <a:solidFill>
              <a:schemeClr val="tx1"/>
            </a:solidFill>
          </a:ln>
        </p:spPr>
        <p:txBody>
          <a:bodyPr wrap="square" rtlCol="0">
            <a:spAutoFit/>
          </a:bodyPr>
          <a:lstStyle/>
          <a:p>
            <a:pPr>
              <a:defRPr/>
            </a:pPr>
            <a:r>
              <a:rPr lang="de-DE"/>
              <a:t>Pragmatik II: Schulpraktische Studien (P in einem der Unterrichtsfächer)</a:t>
            </a:r>
            <a:endParaRPr/>
          </a:p>
        </p:txBody>
      </p:sp>
      <p:pic>
        <p:nvPicPr>
          <p:cNvPr id="12"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668000" y="5072075"/>
            <a:ext cx="812800" cy="812800"/>
          </a:xfrm>
          <a:prstGeom prst="rect">
            <a:avLst/>
          </a:prstGeom>
          <a:solidFill>
            <a:schemeClr val="accent1">
              <a:lumMod val="40000"/>
              <a:lumOff val="60000"/>
            </a:schemeClr>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1524000" y="0"/>
            <a:ext cx="9144000" cy="571480"/>
          </a:xfrm>
        </p:spPr>
        <p:txBody>
          <a:bodyPr/>
          <a:lstStyle/>
          <a:p>
            <a:pPr algn="l">
              <a:defRPr/>
            </a:pPr>
            <a:r>
              <a:rPr lang="de-DE" sz="2000"/>
              <a:t>    Geschichte L3/BBB					</a:t>
            </a:r>
            <a:r>
              <a:rPr lang="de-DE" sz="2000" b="1"/>
              <a:t>Die ersten vier Semester</a:t>
            </a:r>
            <a:endParaRPr/>
          </a:p>
        </p:txBody>
      </p:sp>
      <p:sp>
        <p:nvSpPr>
          <p:cNvPr id="5" name="Rechteck 4"/>
          <p:cNvSpPr/>
          <p:nvPr/>
        </p:nvSpPr>
        <p:spPr bwMode="auto">
          <a:xfrm>
            <a:off x="1524000" y="500042"/>
            <a:ext cx="9144000" cy="142876"/>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7"/>
          <p:cNvSpPr/>
          <p:nvPr/>
        </p:nvSpPr>
        <p:spPr bwMode="auto">
          <a:xfrm>
            <a:off x="2119569" y="1251589"/>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Alte  Geschichte</a:t>
            </a:r>
            <a:endParaRPr/>
          </a:p>
        </p:txBody>
      </p:sp>
      <p:sp>
        <p:nvSpPr>
          <p:cNvPr id="7" name="Textfeld 8"/>
          <p:cNvSpPr/>
          <p:nvPr/>
        </p:nvSpPr>
        <p:spPr bwMode="auto">
          <a:xfrm>
            <a:off x="2119569" y="2041295"/>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Historische Grundlagen: Mittelalterliche Geschichte</a:t>
            </a:r>
            <a:endParaRPr/>
          </a:p>
        </p:txBody>
      </p:sp>
      <p:sp>
        <p:nvSpPr>
          <p:cNvPr id="8" name="Textfeld 9"/>
          <p:cNvSpPr/>
          <p:nvPr/>
        </p:nvSpPr>
        <p:spPr bwMode="auto">
          <a:xfrm>
            <a:off x="2129956" y="2827685"/>
            <a:ext cx="3643338" cy="646331"/>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Grundlagenmodul: Neuere Geschichte</a:t>
            </a:r>
            <a:endParaRPr/>
          </a:p>
        </p:txBody>
      </p:sp>
      <p:sp>
        <p:nvSpPr>
          <p:cNvPr id="9" name="Textfeld 16"/>
          <p:cNvSpPr/>
          <p:nvPr/>
        </p:nvSpPr>
        <p:spPr bwMode="auto">
          <a:xfrm rot="10800000" flipV="1">
            <a:off x="6453190" y="1781549"/>
            <a:ext cx="3643338" cy="369332"/>
          </a:xfrm>
          <a:prstGeom prst="rect">
            <a:avLst/>
          </a:prstGeom>
          <a:solidFill>
            <a:schemeClr val="accent6"/>
          </a:solidFill>
          <a:ln>
            <a:solidFill>
              <a:schemeClr val="tx1"/>
            </a:solidFill>
          </a:ln>
        </p:spPr>
        <p:txBody>
          <a:bodyPr wrap="square" rtlCol="0">
            <a:spAutoFit/>
          </a:bodyPr>
          <a:lstStyle/>
          <a:p>
            <a:pPr>
              <a:defRPr/>
            </a:pPr>
            <a:r>
              <a:rPr lang="de-DE"/>
              <a:t>Theorie I: Didaktik</a:t>
            </a:r>
            <a:endParaRPr/>
          </a:p>
        </p:txBody>
      </p:sp>
      <p:sp>
        <p:nvSpPr>
          <p:cNvPr id="10" name="Textfeld 2"/>
          <p:cNvSpPr/>
          <p:nvPr/>
        </p:nvSpPr>
        <p:spPr bwMode="auto">
          <a:xfrm>
            <a:off x="3503714" y="4797152"/>
            <a:ext cx="5112567" cy="1477328"/>
          </a:xfrm>
          <a:prstGeom prst="rect">
            <a:avLst/>
          </a:prstGeom>
          <a:noFill/>
        </p:spPr>
        <p:txBody>
          <a:bodyPr wrap="square" rtlCol="0">
            <a:spAutoFit/>
          </a:bodyPr>
          <a:lstStyle/>
          <a:p>
            <a:pPr>
              <a:defRPr/>
            </a:pPr>
            <a:r>
              <a:rPr lang="de-DE"/>
              <a:t>Hinweis: Nicht alle Module im ersten Semester anfangen, sondern gezielt auswählen und auf vier Semester planen! Begonnene Module  sollten nach Möglichkeit im folgenden Semester beendet werden!</a:t>
            </a:r>
            <a:endParaRPr/>
          </a:p>
        </p:txBody>
      </p:sp>
      <p:sp>
        <p:nvSpPr>
          <p:cNvPr id="11" name="Textfeld 11"/>
          <p:cNvSpPr/>
          <p:nvPr/>
        </p:nvSpPr>
        <p:spPr bwMode="auto">
          <a:xfrm rot="10800000" flipV="1">
            <a:off x="6456040" y="2542404"/>
            <a:ext cx="3672408" cy="646331"/>
          </a:xfrm>
          <a:prstGeom prst="rect">
            <a:avLst/>
          </a:prstGeom>
          <a:solidFill>
            <a:schemeClr val="accent6">
              <a:lumMod val="75000"/>
            </a:schemeClr>
          </a:solidFill>
          <a:ln>
            <a:solidFill>
              <a:schemeClr val="tx1"/>
            </a:solidFill>
          </a:ln>
        </p:spPr>
        <p:txBody>
          <a:bodyPr wrap="square" rtlCol="0">
            <a:spAutoFit/>
          </a:bodyPr>
          <a:lstStyle/>
          <a:p>
            <a:pPr>
              <a:defRPr/>
            </a:pPr>
            <a:r>
              <a:rPr lang="de-DE"/>
              <a:t>Pragmatik I: Didaktik und Fachwissenschaft</a:t>
            </a:r>
            <a:endParaRPr/>
          </a:p>
        </p:txBody>
      </p:sp>
      <p:sp>
        <p:nvSpPr>
          <p:cNvPr id="12" name="Textfeld 12"/>
          <p:cNvSpPr/>
          <p:nvPr/>
        </p:nvSpPr>
        <p:spPr bwMode="auto">
          <a:xfrm>
            <a:off x="2129956" y="3623612"/>
            <a:ext cx="3622563" cy="369332"/>
          </a:xfrm>
          <a:prstGeom prst="rect">
            <a:avLst/>
          </a:prstGeom>
          <a:solidFill>
            <a:schemeClr val="accent5">
              <a:lumMod val="60000"/>
              <a:lumOff val="40000"/>
            </a:schemeClr>
          </a:solidFill>
          <a:ln>
            <a:solidFill>
              <a:schemeClr val="tx1"/>
            </a:solidFill>
          </a:ln>
        </p:spPr>
        <p:txBody>
          <a:bodyPr wrap="square" rtlCol="0">
            <a:spAutoFit/>
          </a:bodyPr>
          <a:lstStyle/>
          <a:p>
            <a:pPr>
              <a:defRPr/>
            </a:pPr>
            <a:r>
              <a:rPr lang="de-DE"/>
              <a:t>Modul: Theorie und Methode</a:t>
            </a:r>
            <a:endParaRPr/>
          </a:p>
        </p:txBody>
      </p:sp>
      <p:pic>
        <p:nvPicPr>
          <p:cNvPr id="13" name="Sound aufgezeichnet" descr="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10652567" y="4747503"/>
            <a:ext cx="812800" cy="812800"/>
          </a:xfrm>
          <a:prstGeom prst="rect">
            <a:avLst/>
          </a:prstGeom>
          <a:solidFill>
            <a:schemeClr val="accent1">
              <a:lumMod val="60000"/>
              <a:lumOff val="40000"/>
            </a:schemeClr>
          </a:solidFill>
        </p:spPr>
      </p:pic>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1590</Words>
  <Application>Microsoft Macintosh PowerPoint</Application>
  <PresentationFormat>Breitbild</PresentationFormat>
  <Paragraphs>290</Paragraphs>
  <Slides>22</Slides>
  <Notes>0</Notes>
  <HiddenSlides>0</HiddenSlides>
  <MMClips>21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Calibri</vt:lpstr>
      <vt:lpstr>Calibri Light</vt:lpstr>
      <vt:lpstr>Garamond</vt:lpstr>
      <vt:lpstr>Symbol</vt:lpstr>
      <vt:lpstr>Wingdings</vt:lpstr>
      <vt:lpstr>Office</vt:lpstr>
      <vt:lpstr>PowerPoint-Präsentation</vt:lpstr>
      <vt:lpstr>PowerPoint-Präsentation</vt:lpstr>
      <vt:lpstr>PowerPoint-Präsentation</vt:lpstr>
      <vt:lpstr>PowerPoint-Präsentation</vt:lpstr>
      <vt:lpstr>Die zwei Standbeine der Geschichtslehrkraft</vt:lpstr>
      <vt:lpstr>   Geschichte L3/BBB      Alle Module</vt:lpstr>
      <vt:lpstr>   Geschichte L3/BBB    Alle Module Fachwissenschaft </vt:lpstr>
      <vt:lpstr>   Geschichte L3/BBB     Alle Module Fachdidaktik </vt:lpstr>
      <vt:lpstr>    Geschichte L3/BBB     Die ersten vier Semester</vt:lpstr>
      <vt:lpstr>   Geschichte L3/BBB     Studienverlaufsplan</vt:lpstr>
      <vt:lpstr>   Geschichte L3/BBB</vt:lpstr>
      <vt:lpstr>PowerPoint-Präsentation</vt:lpstr>
      <vt:lpstr>PowerPoint-Präsentation</vt:lpstr>
      <vt:lpstr>    Geschichte L3/BBB</vt:lpstr>
      <vt:lpstr>    Geschichte L3</vt:lpstr>
      <vt:lpstr>    Geschichte L2/3/5/BBB</vt:lpstr>
      <vt:lpstr>PowerPoint-Präsentation</vt:lpstr>
      <vt:lpstr>PowerPoint-Präsentation</vt:lpstr>
      <vt:lpstr>PowerPoint-Präsentation</vt:lpstr>
      <vt:lpstr>Studienfachberatung </vt:lpstr>
      <vt:lpstr>Weitere Informationsmöglichkeiten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Monika Rox-Helmer</dc:creator>
  <cp:lastModifiedBy>Monika Rox-Helmer</cp:lastModifiedBy>
  <cp:revision>2</cp:revision>
  <dcterms:created xsi:type="dcterms:W3CDTF">2021-07-05T16:17:29Z</dcterms:created>
  <dcterms:modified xsi:type="dcterms:W3CDTF">2021-07-05T16:22:32Z</dcterms:modified>
</cp:coreProperties>
</file>